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 id="2147483685" r:id="rId3"/>
  </p:sldMasterIdLst>
  <p:notesMasterIdLst>
    <p:notesMasterId r:id="rId17"/>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Lato" panose="020F0502020204030203" pitchFamily="34" charset="77"/>
      <p:regular r:id="rId22"/>
      <p:bold r:id="rId23"/>
      <p:italic r:id="rId24"/>
      <p:boldItalic r:id="rId25"/>
    </p:embeddedFont>
    <p:embeddedFont>
      <p:font typeface="Poppins" pitchFamily="2" charset="77"/>
      <p:regular r:id="rId26"/>
      <p:bold r:id="rId27"/>
      <p:italic r:id="rId28"/>
      <p:boldItalic r:id="rId29"/>
    </p:embeddedFont>
    <p:embeddedFont>
      <p:font typeface="Poppins Light" pitchFamily="2" charset="77"/>
      <p:regular r:id="rId30"/>
      <p:bold r:id="rId31"/>
      <p:italic r:id="rId32"/>
      <p:boldItalic r:id="rId33"/>
    </p:embeddedFont>
    <p:embeddedFont>
      <p:font typeface="Poppins Medium" pitchFamily="2" charset="77"/>
      <p:regular r:id="rId34"/>
      <p:bold r:id="rId35"/>
      <p:italic r:id="rId36"/>
      <p:boldItalic r:id="rId37"/>
    </p:embeddedFont>
    <p:embeddedFont>
      <p:font typeface="Poppins SemiBold" pitchFamily="2" charset="77"/>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595"/>
  </p:normalViewPr>
  <p:slideViewPr>
    <p:cSldViewPr snapToGrid="0">
      <p:cViewPr varScale="1">
        <p:scale>
          <a:sx n="137" d="100"/>
          <a:sy n="137" d="100"/>
        </p:scale>
        <p:origin x="38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7.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20" Type="http://schemas.openxmlformats.org/officeDocument/2006/relationships/font" Target="fonts/font3.fntdata"/><Relationship Id="rId41" Type="http://schemas.openxmlformats.org/officeDocument/2006/relationships/font" Target="fonts/font24.fntdata"/></Relationships>
</file>

<file path=ppt/media/image1.jp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9f163b9143_0_60: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g9f163b9143_0_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9f163b9143_0_54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3" name="Google Shape;383;g9f163b9143_0_5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9f163b9143_0_561: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3" name="Google Shape;403;g9f163b9143_0_5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9f163b9143_0_58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GB">
                <a:solidFill>
                  <a:schemeClr val="dk1"/>
                </a:solidFill>
              </a:rPr>
              <a:t>Pertama meningkatkan sosialisme, setelah sosialisme di tingkatkan maka akan timbul kesetaraan social dan ekonomi, karena kesetaraan tersebut maka pendapatan negara akan meningkat, dari Black Race akan meningkat 42% dan dari White Race akan meningkat 79%.</a:t>
            </a:r>
            <a:endParaRPr>
              <a:solidFill>
                <a:schemeClr val="dk1"/>
              </a:solidFill>
            </a:endParaRPr>
          </a:p>
          <a:p>
            <a:pPr marL="0" lvl="0" indent="0" algn="l" rtl="0">
              <a:spcBef>
                <a:spcPts val="0"/>
              </a:spcBef>
              <a:spcAft>
                <a:spcPts val="0"/>
              </a:spcAft>
              <a:buNone/>
            </a:pPr>
            <a:r>
              <a:rPr lang="en-GB">
                <a:solidFill>
                  <a:schemeClr val="dk1"/>
                </a:solidFill>
              </a:rPr>
              <a:t>Karena peningkatan pendapatan negara, maka kuota beasiswa di PTN semakin bertambah dan mudah untuk di dapatkan, sehingga Pendidikan akan lebih baik lagi, dan dari Pendidikan yang lebih baik, pendapatan negara dapat meningkat lagi.</a:t>
            </a:r>
            <a:endParaRPr/>
          </a:p>
        </p:txBody>
      </p:sp>
      <p:sp>
        <p:nvSpPr>
          <p:cNvPr id="422" name="Google Shape;422;g9f163b9143_0_5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9f163b9143_0_630: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7" name="Google Shape;447;g9f163b9143_0_6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9f163b9143_2_8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9f163b9143_2_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9f163b9143_0_21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diskriminasi social economy black people</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https://www.americanprogress.org/issues/race/reports/2019/08/07/472910/systematic-inequality-economic-opportunity/</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https://www.brookings.edu/blog/up-front/2019/02/15/how-racial-and-regional-inequality-affect-economic-opportunity/</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1.</a:t>
            </a:r>
            <a:r>
              <a:rPr lang="en-GB" sz="1200">
                <a:solidFill>
                  <a:schemeClr val="dk1"/>
                </a:solidFill>
                <a:latin typeface="Calibri"/>
                <a:ea typeface="Calibri"/>
                <a:cs typeface="Calibri"/>
                <a:sym typeface="Calibri"/>
              </a:rPr>
              <a:t>Income Gap</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rPr>
              <a:t>2.</a:t>
            </a:r>
            <a:r>
              <a:rPr lang="en-GB" sz="1200">
                <a:solidFill>
                  <a:schemeClr val="dk1"/>
                </a:solidFill>
                <a:latin typeface="Calibri"/>
                <a:ea typeface="Calibri"/>
                <a:cs typeface="Calibri"/>
                <a:sym typeface="Calibri"/>
              </a:rPr>
              <a:t>Meningkatkan Pendapatan Negara dari Pajak Penghasilan</a:t>
            </a: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203" name="Google Shape;203;g9f163b9143_0_2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9f163b9143_0_23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diskriminasi social economy black people</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https://www.americanprogress.org/issues/race/reports/2019/08/07/472910/systematic-inequality-economic-opportunity/</a:t>
            </a:r>
            <a:endParaRPr sz="1200">
              <a:solidFill>
                <a:schemeClr val="dk1"/>
              </a:solidFill>
              <a:latin typeface="Calibri"/>
              <a:ea typeface="Calibri"/>
              <a:cs typeface="Calibri"/>
              <a:sym typeface="Calibri"/>
            </a:endParaRPr>
          </a:p>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https://www.brookings.edu/blog/up-front/2019/02/15/how-racial-and-regional-inequality-affect-economic-opportunity/</a:t>
            </a: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220" name="Google Shape;220;g9f163b9143_0_2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9f163b9143_2_12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g9f163b9143_2_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9f163b9143_0_38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200">
                <a:solidFill>
                  <a:schemeClr val="dk1"/>
                </a:solidFill>
                <a:latin typeface="Calibri"/>
                <a:ea typeface="Calibri"/>
                <a:cs typeface="Calibri"/>
                <a:sym typeface="Calibri"/>
              </a:rPr>
              <a:t>Visualisai diganti dengan persentase</a:t>
            </a:r>
            <a:endParaRPr sz="1200">
              <a:solidFill>
                <a:schemeClr val="dk1"/>
              </a:solidFill>
              <a:latin typeface="Calibri"/>
              <a:ea typeface="Calibri"/>
              <a:cs typeface="Calibri"/>
              <a:sym typeface="Calibri"/>
            </a:endParaRPr>
          </a:p>
          <a:p>
            <a:pPr marL="0" lvl="0" indent="0" algn="l" rtl="0">
              <a:spcBef>
                <a:spcPts val="0"/>
              </a:spcBef>
              <a:spcAft>
                <a:spcPts val="0"/>
              </a:spcAft>
              <a:buNone/>
            </a:pPr>
            <a:endParaRPr/>
          </a:p>
        </p:txBody>
      </p:sp>
      <p:sp>
        <p:nvSpPr>
          <p:cNvPr id="288" name="Google Shape;288;g9f163b9143_0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9f163b9143_0_46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9f163b9143_0_4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9f163b9143_0_50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9" name="Google Shape;349;g9f163b9143_0_5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9f163b9143_0_52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Disini baiknya dibuatkan visualisasi pekerjaan dari white race apa dan black race apa</a:t>
            </a:r>
            <a:endParaRPr/>
          </a:p>
        </p:txBody>
      </p:sp>
      <p:sp>
        <p:nvSpPr>
          <p:cNvPr id="367" name="Google Shape;367;g9f163b9143_0_5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8" name="Google Shape;58;p14"/>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9" name="Google Shape;59;p1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0" name="Google Shape;60;p1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1" name="Google Shape;61;p1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4" name="Google Shape;64;p15"/>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5" name="Google Shape;65;p15"/>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6" name="Google Shape;66;p15"/>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7" name="Google Shape;67;p15"/>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623888" y="1282304"/>
            <a:ext cx="7886700" cy="2139553"/>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0" name="Google Shape;70;p16"/>
          <p:cNvSpPr txBox="1">
            <a:spLocks noGrp="1"/>
          </p:cNvSpPr>
          <p:nvPr>
            <p:ph type="body" idx="1"/>
          </p:nvPr>
        </p:nvSpPr>
        <p:spPr>
          <a:xfrm>
            <a:off x="623888" y="3442097"/>
            <a:ext cx="7886700" cy="112514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71" name="Google Shape;71;p16"/>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2" name="Google Shape;72;p16"/>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3" name="Google Shape;73;p16"/>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6" name="Google Shape;76;p17"/>
          <p:cNvSpPr txBox="1">
            <a:spLocks noGrp="1"/>
          </p:cNvSpPr>
          <p:nvPr>
            <p:ph type="body" idx="1"/>
          </p:nvPr>
        </p:nvSpPr>
        <p:spPr>
          <a:xfrm>
            <a:off x="6286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7"/>
          <p:cNvSpPr txBox="1">
            <a:spLocks noGrp="1"/>
          </p:cNvSpPr>
          <p:nvPr>
            <p:ph type="body" idx="2"/>
          </p:nvPr>
        </p:nvSpPr>
        <p:spPr>
          <a:xfrm>
            <a:off x="4629150" y="1369219"/>
            <a:ext cx="3886200" cy="3263504"/>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8" name="Google Shape;78;p17"/>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7"/>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0" name="Google Shape;80;p17"/>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629841"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3" name="Google Shape;83;p18"/>
          <p:cNvSpPr txBox="1">
            <a:spLocks noGrp="1"/>
          </p:cNvSpPr>
          <p:nvPr>
            <p:ph type="body" idx="1"/>
          </p:nvPr>
        </p:nvSpPr>
        <p:spPr>
          <a:xfrm>
            <a:off x="629841" y="1260872"/>
            <a:ext cx="3868340"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4" name="Google Shape;84;p18"/>
          <p:cNvSpPr txBox="1">
            <a:spLocks noGrp="1"/>
          </p:cNvSpPr>
          <p:nvPr>
            <p:ph type="body" idx="2"/>
          </p:nvPr>
        </p:nvSpPr>
        <p:spPr>
          <a:xfrm>
            <a:off x="629841" y="1878806"/>
            <a:ext cx="3868340"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5" name="Google Shape;85;p18"/>
          <p:cNvSpPr txBox="1">
            <a:spLocks noGrp="1"/>
          </p:cNvSpPr>
          <p:nvPr>
            <p:ph type="body" idx="3"/>
          </p:nvPr>
        </p:nvSpPr>
        <p:spPr>
          <a:xfrm>
            <a:off x="4629150" y="1260872"/>
            <a:ext cx="3887391" cy="617934"/>
          </a:xfrm>
          <a:prstGeom prst="rect">
            <a:avLst/>
          </a:prstGeom>
          <a:noFill/>
          <a:ln>
            <a:noFill/>
          </a:ln>
        </p:spPr>
        <p:txBody>
          <a:bodyPr spcFirstLastPara="1" wrap="square" lIns="68575" tIns="34275" rIns="68575" bIns="34275" anchor="b" anchorCtr="0">
            <a:noAutofit/>
          </a:bodyPr>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86" name="Google Shape;86;p18"/>
          <p:cNvSpPr txBox="1">
            <a:spLocks noGrp="1"/>
          </p:cNvSpPr>
          <p:nvPr>
            <p:ph type="body" idx="4"/>
          </p:nvPr>
        </p:nvSpPr>
        <p:spPr>
          <a:xfrm>
            <a:off x="4629150" y="1878806"/>
            <a:ext cx="3887391" cy="2763441"/>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87" name="Google Shape;87;p18"/>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8"/>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9" name="Google Shape;89;p18"/>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2" name="Google Shape;92;p19"/>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3" name="Google Shape;93;p19"/>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9"/>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5"/>
        <p:cNvGrpSpPr/>
        <p:nvPr/>
      </p:nvGrpSpPr>
      <p:grpSpPr>
        <a:xfrm>
          <a:off x="0" y="0"/>
          <a:ext cx="0" cy="0"/>
          <a:chOff x="0" y="0"/>
          <a:chExt cx="0" cy="0"/>
        </a:xfrm>
      </p:grpSpPr>
      <p:sp>
        <p:nvSpPr>
          <p:cNvPr id="96" name="Google Shape;96;p20"/>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7" name="Google Shape;97;p20"/>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8" name="Google Shape;98;p20"/>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1" name="Google Shape;101;p21"/>
          <p:cNvSpPr txBox="1">
            <a:spLocks noGrp="1"/>
          </p:cNvSpPr>
          <p:nvPr>
            <p:ph type="body" idx="1"/>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102" name="Google Shape;102;p21"/>
          <p:cNvSpPr txBox="1">
            <a:spLocks noGrp="1"/>
          </p:cNvSpPr>
          <p:nvPr>
            <p:ph type="body" idx="2"/>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03" name="Google Shape;103;p21"/>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4" name="Google Shape;104;p21"/>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5" name="Google Shape;105;p21"/>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629841" y="342900"/>
            <a:ext cx="2949178" cy="1200150"/>
          </a:xfrm>
          <a:prstGeom prst="rect">
            <a:avLst/>
          </a:prstGeom>
          <a:noFill/>
          <a:ln>
            <a:noFill/>
          </a:ln>
        </p:spPr>
        <p:txBody>
          <a:bodyPr spcFirstLastPara="1" wrap="square" lIns="68575" tIns="34275" rIns="68575" bIns="34275" anchor="b" anchorCtr="0">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8" name="Google Shape;108;p22"/>
          <p:cNvSpPr>
            <a:spLocks noGrp="1"/>
          </p:cNvSpPr>
          <p:nvPr>
            <p:ph type="pic" idx="2"/>
          </p:nvPr>
        </p:nvSpPr>
        <p:spPr>
          <a:xfrm>
            <a:off x="3887391" y="740569"/>
            <a:ext cx="4629150" cy="3655219"/>
          </a:xfrm>
          <a:prstGeom prst="rect">
            <a:avLst/>
          </a:prstGeom>
          <a:noFill/>
          <a:ln>
            <a:noFill/>
          </a:ln>
        </p:spPr>
        <p:txBody>
          <a:bodyPr spcFirstLastPara="1" wrap="square" lIns="68575" tIns="34275" rIns="68575" bIns="34275" anchor="t" anchorCtr="0">
            <a:noAutofit/>
          </a:bodyPr>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Calibri"/>
                <a:ea typeface="Calibri"/>
                <a:cs typeface="Calibri"/>
                <a:sym typeface="Calibri"/>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109" name="Google Shape;109;p22"/>
          <p:cNvSpPr txBox="1">
            <a:spLocks noGrp="1"/>
          </p:cNvSpPr>
          <p:nvPr>
            <p:ph type="body" idx="1"/>
          </p:nvPr>
        </p:nvSpPr>
        <p:spPr>
          <a:xfrm>
            <a:off x="629841" y="1543050"/>
            <a:ext cx="2949178" cy="2858691"/>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10" name="Google Shape;110;p22"/>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1" name="Google Shape;111;p22"/>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2" name="Google Shape;112;p22"/>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5" name="Google Shape;115;p23"/>
          <p:cNvSpPr txBox="1">
            <a:spLocks noGrp="1"/>
          </p:cNvSpPr>
          <p:nvPr>
            <p:ph type="body" idx="1"/>
          </p:nvPr>
        </p:nvSpPr>
        <p:spPr>
          <a:xfrm rot="5400000">
            <a:off x="2940248" y="-942379"/>
            <a:ext cx="3263504" cy="7886700"/>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6" name="Google Shape;116;p2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7" name="Google Shape;117;p2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8" name="Google Shape;118;p2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5350073" y="1467446"/>
            <a:ext cx="4358879" cy="1971675"/>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21" name="Google Shape;121;p24"/>
          <p:cNvSpPr txBox="1">
            <a:spLocks noGrp="1"/>
          </p:cNvSpPr>
          <p:nvPr>
            <p:ph type="body" idx="1"/>
          </p:nvPr>
        </p:nvSpPr>
        <p:spPr>
          <a:xfrm rot="5400000">
            <a:off x="1349573" y="-447079"/>
            <a:ext cx="4358879" cy="5800725"/>
          </a:xfrm>
          <a:prstGeom prst="rect">
            <a:avLst/>
          </a:prstGeom>
          <a:noFill/>
          <a:ln>
            <a:noFill/>
          </a:ln>
        </p:spPr>
        <p:txBody>
          <a:bodyPr spcFirstLastPara="1" wrap="square" lIns="68575" tIns="34275" rIns="68575" bIns="34275" anchor="t" anchorCtr="0">
            <a:noAutofit/>
          </a:bodyPr>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22" name="Google Shape;122;p24"/>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3" name="Google Shape;123;p24"/>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24" name="Google Shape;124;p24"/>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_Title Slide">
  <p:cSld name="2_Title Slide">
    <p:bg>
      <p:bgPr>
        <a:solidFill>
          <a:srgbClr val="A5A5A5"/>
        </a:solid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_Title Slide">
  <p:cSld name="2_Title Slide">
    <p:bg>
      <p:bgPr>
        <a:solidFill>
          <a:srgbClr val="A5A5A5"/>
        </a:solidFill>
        <a:effectLst/>
      </p:bgPr>
    </p:bg>
    <p:spTree>
      <p:nvGrpSpPr>
        <p:cNvPr id="1" name="Shape 13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33"/>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0_Title Slide">
  <p:cSld name="20_Title Slide">
    <p:spTree>
      <p:nvGrpSpPr>
        <p:cNvPr id="1" name="Shape 134"/>
        <p:cNvGrpSpPr/>
        <p:nvPr/>
      </p:nvGrpSpPr>
      <p:grpSpPr>
        <a:xfrm>
          <a:off x="0" y="0"/>
          <a:ext cx="0" cy="0"/>
          <a:chOff x="0" y="0"/>
          <a:chExt cx="0" cy="0"/>
        </a:xfrm>
      </p:grpSpPr>
      <p:sp>
        <p:nvSpPr>
          <p:cNvPr id="135" name="Google Shape;135;p29"/>
          <p:cNvSpPr/>
          <p:nvPr/>
        </p:nvSpPr>
        <p:spPr>
          <a:xfrm>
            <a:off x="1" y="-1"/>
            <a:ext cx="2901600" cy="5143500"/>
          </a:xfrm>
          <a:prstGeom prst="rect">
            <a:avLst/>
          </a:prstGeom>
          <a:solidFill>
            <a:srgbClr val="F7F7F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0_Title Slide">
  <p:cSld name="10_Title Slide">
    <p:spTree>
      <p:nvGrpSpPr>
        <p:cNvPr id="1" name="Shape 136"/>
        <p:cNvGrpSpPr/>
        <p:nvPr/>
      </p:nvGrpSpPr>
      <p:grpSpPr>
        <a:xfrm>
          <a:off x="0" y="0"/>
          <a:ext cx="0" cy="0"/>
          <a:chOff x="0" y="0"/>
          <a:chExt cx="0" cy="0"/>
        </a:xfrm>
      </p:grpSpPr>
      <p:sp>
        <p:nvSpPr>
          <p:cNvPr id="137" name="Google Shape;137;p30"/>
          <p:cNvSpPr/>
          <p:nvPr/>
        </p:nvSpPr>
        <p:spPr>
          <a:xfrm>
            <a:off x="1" y="-1"/>
            <a:ext cx="4332900" cy="5143500"/>
          </a:xfrm>
          <a:prstGeom prst="rect">
            <a:avLst/>
          </a:prstGeom>
          <a:solidFill>
            <a:srgbClr val="F7F7F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138"/>
        <p:cNvGrpSpPr/>
        <p:nvPr/>
      </p:nvGrpSpPr>
      <p:grpSpPr>
        <a:xfrm>
          <a:off x="0" y="0"/>
          <a:ext cx="0" cy="0"/>
          <a:chOff x="0" y="0"/>
          <a:chExt cx="0" cy="0"/>
        </a:xfrm>
      </p:grpSpPr>
      <p:sp>
        <p:nvSpPr>
          <p:cNvPr id="139" name="Google Shape;139;p31"/>
          <p:cNvSpPr/>
          <p:nvPr/>
        </p:nvSpPr>
        <p:spPr>
          <a:xfrm>
            <a:off x="4790049" y="287509"/>
            <a:ext cx="4030500" cy="4568400"/>
          </a:xfrm>
          <a:prstGeom prst="rect">
            <a:avLst/>
          </a:prstGeom>
          <a:noFill/>
          <a:ln w="28575" cap="flat" cmpd="sng">
            <a:solidFill>
              <a:srgbClr val="F2F2F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36_Title Slide">
  <p:cSld name="36_Title Slide">
    <p:spTree>
      <p:nvGrpSpPr>
        <p:cNvPr id="1" name="Shape 140"/>
        <p:cNvGrpSpPr/>
        <p:nvPr/>
      </p:nvGrpSpPr>
      <p:grpSpPr>
        <a:xfrm>
          <a:off x="0" y="0"/>
          <a:ext cx="0" cy="0"/>
          <a:chOff x="0" y="0"/>
          <a:chExt cx="0" cy="0"/>
        </a:xfrm>
      </p:grpSpPr>
      <p:sp>
        <p:nvSpPr>
          <p:cNvPr id="141" name="Google Shape;141;p32"/>
          <p:cNvSpPr/>
          <p:nvPr/>
        </p:nvSpPr>
        <p:spPr>
          <a:xfrm>
            <a:off x="277606" y="290948"/>
            <a:ext cx="8588700" cy="4561500"/>
          </a:xfrm>
          <a:prstGeom prst="rect">
            <a:avLst/>
          </a:prstGeom>
          <a:noFill/>
          <a:ln w="28575" cap="flat" cmpd="sng">
            <a:solidFill>
              <a:srgbClr val="F2F2F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9_Title Slide">
  <p:cSld name="9_Title Slide">
    <p:spTree>
      <p:nvGrpSpPr>
        <p:cNvPr id="1" name="Shape 142"/>
        <p:cNvGrpSpPr/>
        <p:nvPr/>
      </p:nvGrpSpPr>
      <p:grpSpPr>
        <a:xfrm>
          <a:off x="0" y="0"/>
          <a:ext cx="0" cy="0"/>
          <a:chOff x="0" y="0"/>
          <a:chExt cx="0" cy="0"/>
        </a:xfrm>
      </p:grpSpPr>
      <p:sp>
        <p:nvSpPr>
          <p:cNvPr id="143" name="Google Shape;143;p33"/>
          <p:cNvSpPr/>
          <p:nvPr/>
        </p:nvSpPr>
        <p:spPr>
          <a:xfrm>
            <a:off x="5987143" y="0"/>
            <a:ext cx="3156900" cy="5143500"/>
          </a:xfrm>
          <a:prstGeom prst="rect">
            <a:avLst/>
          </a:prstGeom>
          <a:solidFill>
            <a:srgbClr val="F7F7F7"/>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2_Title Slide">
  <p:cSld name="12_Title Slide">
    <p:spTree>
      <p:nvGrpSpPr>
        <p:cNvPr id="1" name="Shape 144"/>
        <p:cNvGrpSpPr/>
        <p:nvPr/>
      </p:nvGrpSpPr>
      <p:grpSpPr>
        <a:xfrm>
          <a:off x="0" y="0"/>
          <a:ext cx="0" cy="0"/>
          <a:chOff x="0" y="0"/>
          <a:chExt cx="0" cy="0"/>
        </a:xfrm>
      </p:grpSpPr>
      <p:sp>
        <p:nvSpPr>
          <p:cNvPr id="145" name="Google Shape;145;p34"/>
          <p:cNvSpPr/>
          <p:nvPr/>
        </p:nvSpPr>
        <p:spPr>
          <a:xfrm>
            <a:off x="8272798" y="0"/>
            <a:ext cx="867600" cy="5143500"/>
          </a:xfrm>
          <a:prstGeom prst="rect">
            <a:avLst/>
          </a:prstGeom>
          <a:solidFill>
            <a:srgbClr val="F9F9F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a:solidFill>
                <a:srgbClr val="262626"/>
              </a:solidFill>
              <a:latin typeface="Poppins SemiBold"/>
              <a:ea typeface="Poppins SemiBold"/>
              <a:cs typeface="Poppins SemiBold"/>
              <a:sym typeface="Poppins SemiBo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7_Title Slide">
  <p:cSld name="27_Title Slide">
    <p:spTree>
      <p:nvGrpSpPr>
        <p:cNvPr id="1" name="Shape 146"/>
        <p:cNvGrpSpPr/>
        <p:nvPr/>
      </p:nvGrpSpPr>
      <p:grpSpPr>
        <a:xfrm>
          <a:off x="0" y="0"/>
          <a:ext cx="0" cy="0"/>
          <a:chOff x="0" y="0"/>
          <a:chExt cx="0" cy="0"/>
        </a:xfrm>
      </p:grpSpPr>
      <p:sp>
        <p:nvSpPr>
          <p:cNvPr id="147" name="Google Shape;147;p35"/>
          <p:cNvSpPr/>
          <p:nvPr/>
        </p:nvSpPr>
        <p:spPr>
          <a:xfrm>
            <a:off x="850124" y="0"/>
            <a:ext cx="3676200" cy="51435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8_Title Slide">
  <p:cSld name="28_Title Slide">
    <p:spTree>
      <p:nvGrpSpPr>
        <p:cNvPr id="1" name="Shape 148"/>
        <p:cNvGrpSpPr/>
        <p:nvPr/>
      </p:nvGrpSpPr>
      <p:grpSpPr>
        <a:xfrm>
          <a:off x="0" y="0"/>
          <a:ext cx="0" cy="0"/>
          <a:chOff x="0" y="0"/>
          <a:chExt cx="0" cy="0"/>
        </a:xfrm>
      </p:grpSpPr>
      <p:sp>
        <p:nvSpPr>
          <p:cNvPr id="149" name="Google Shape;149;p36"/>
          <p:cNvSpPr/>
          <p:nvPr/>
        </p:nvSpPr>
        <p:spPr>
          <a:xfrm>
            <a:off x="1" y="1770255"/>
            <a:ext cx="9140400" cy="24216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50" name="Google Shape;150;p36"/>
          <p:cNvSpPr/>
          <p:nvPr/>
        </p:nvSpPr>
        <p:spPr>
          <a:xfrm>
            <a:off x="306447" y="274982"/>
            <a:ext cx="8531100" cy="4593600"/>
          </a:xfrm>
          <a:prstGeom prst="rect">
            <a:avLst/>
          </a:prstGeom>
          <a:noFill/>
          <a:ln w="15875" cap="flat" cmpd="sng">
            <a:solidFill>
              <a:srgbClr val="F2F2F2"/>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grpSp>
        <p:nvGrpSpPr>
          <p:cNvPr id="151" name="Google Shape;151;p36"/>
          <p:cNvGrpSpPr/>
          <p:nvPr/>
        </p:nvGrpSpPr>
        <p:grpSpPr>
          <a:xfrm>
            <a:off x="306447" y="1770255"/>
            <a:ext cx="8527311" cy="2421675"/>
            <a:chOff x="408596" y="2345826"/>
            <a:chExt cx="11369748" cy="3228900"/>
          </a:xfrm>
        </p:grpSpPr>
        <p:cxnSp>
          <p:nvCxnSpPr>
            <p:cNvPr id="152" name="Google Shape;152;p36"/>
            <p:cNvCxnSpPr/>
            <p:nvPr/>
          </p:nvCxnSpPr>
          <p:spPr>
            <a:xfrm>
              <a:off x="408596" y="2345826"/>
              <a:ext cx="0" cy="3228900"/>
            </a:xfrm>
            <a:prstGeom prst="straightConnector1">
              <a:avLst/>
            </a:prstGeom>
            <a:noFill/>
            <a:ln w="19050" cap="flat" cmpd="sng">
              <a:solidFill>
                <a:schemeClr val="lt1">
                  <a:alpha val="80000"/>
                </a:schemeClr>
              </a:solidFill>
              <a:prstDash val="solid"/>
              <a:miter lim="800000"/>
              <a:headEnd type="none" w="sm" len="sm"/>
              <a:tailEnd type="none" w="sm" len="sm"/>
            </a:ln>
          </p:spPr>
        </p:cxnSp>
        <p:cxnSp>
          <p:nvCxnSpPr>
            <p:cNvPr id="153" name="Google Shape;153;p36"/>
            <p:cNvCxnSpPr/>
            <p:nvPr/>
          </p:nvCxnSpPr>
          <p:spPr>
            <a:xfrm>
              <a:off x="11778344" y="2345826"/>
              <a:ext cx="0" cy="3228900"/>
            </a:xfrm>
            <a:prstGeom prst="straightConnector1">
              <a:avLst/>
            </a:prstGeom>
            <a:noFill/>
            <a:ln w="19050" cap="flat" cmpd="sng">
              <a:solidFill>
                <a:schemeClr val="lt1">
                  <a:alpha val="80000"/>
                </a:schemeClr>
              </a:solidFill>
              <a:prstDash val="solid"/>
              <a:miter lim="800000"/>
              <a:headEnd type="none" w="sm" len="sm"/>
              <a:tailEnd type="none" w="sm" len="sm"/>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3_Title Slide">
  <p:cSld name="13_Title Slide">
    <p:spTree>
      <p:nvGrpSpPr>
        <p:cNvPr id="1" name="Shape 154"/>
        <p:cNvGrpSpPr/>
        <p:nvPr/>
      </p:nvGrpSpPr>
      <p:grpSpPr>
        <a:xfrm>
          <a:off x="0" y="0"/>
          <a:ext cx="0" cy="0"/>
          <a:chOff x="0" y="0"/>
          <a:chExt cx="0" cy="0"/>
        </a:xfrm>
      </p:grpSpPr>
      <p:sp>
        <p:nvSpPr>
          <p:cNvPr id="155" name="Google Shape;155;p37"/>
          <p:cNvSpPr/>
          <p:nvPr/>
        </p:nvSpPr>
        <p:spPr>
          <a:xfrm>
            <a:off x="0" y="0"/>
            <a:ext cx="4572000" cy="5143500"/>
          </a:xfrm>
          <a:prstGeom prst="rect">
            <a:avLst/>
          </a:prstGeom>
          <a:solidFill>
            <a:srgbClr val="F2F2F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5_Title Slide">
  <p:cSld name="15_Title Slide">
    <p:spTree>
      <p:nvGrpSpPr>
        <p:cNvPr id="1" name="Shape 156"/>
        <p:cNvGrpSpPr/>
        <p:nvPr/>
      </p:nvGrpSpPr>
      <p:grpSpPr>
        <a:xfrm>
          <a:off x="0" y="0"/>
          <a:ext cx="0" cy="0"/>
          <a:chOff x="0" y="0"/>
          <a:chExt cx="0" cy="0"/>
        </a:xfrm>
      </p:grpSpPr>
      <p:sp>
        <p:nvSpPr>
          <p:cNvPr id="157" name="Google Shape;157;p38"/>
          <p:cNvSpPr/>
          <p:nvPr/>
        </p:nvSpPr>
        <p:spPr>
          <a:xfrm>
            <a:off x="0" y="0"/>
            <a:ext cx="2414400" cy="5143500"/>
          </a:xfrm>
          <a:prstGeom prst="rect">
            <a:avLst/>
          </a:prstGeom>
          <a:solidFill>
            <a:srgbClr val="F2F2F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58" name="Google Shape;158;p38"/>
          <p:cNvSpPr/>
          <p:nvPr/>
        </p:nvSpPr>
        <p:spPr>
          <a:xfrm>
            <a:off x="8272798" y="0"/>
            <a:ext cx="867600" cy="5143500"/>
          </a:xfrm>
          <a:prstGeom prst="rect">
            <a:avLst/>
          </a:prstGeom>
          <a:solidFill>
            <a:srgbClr val="F9F9F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800">
              <a:solidFill>
                <a:srgbClr val="262626"/>
              </a:solidFill>
              <a:latin typeface="Poppins SemiBold"/>
              <a:ea typeface="Poppins SemiBold"/>
              <a:cs typeface="Poppins SemiBold"/>
              <a:sym typeface="Poppins SemiBo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6"/>
        <p:cNvGrpSpPr/>
        <p:nvPr/>
      </p:nvGrpSpPr>
      <p:grpSpPr>
        <a:xfrm>
          <a:off x="0" y="0"/>
          <a:ext cx="0" cy="0"/>
          <a:chOff x="0" y="0"/>
          <a:chExt cx="0" cy="0"/>
        </a:xfrm>
      </p:grpSpPr>
      <p:sp>
        <p:nvSpPr>
          <p:cNvPr id="127" name="Google Shape;127;p2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28" name="Google Shape;128;p26"/>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29" name="Google Shape;129;p2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0" name="Google Shape;130;p2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1" name="Google Shape;131;p2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39"/>
          <p:cNvPicPr preferRelativeResize="0"/>
          <p:nvPr/>
        </p:nvPicPr>
        <p:blipFill rotWithShape="1">
          <a:blip r:embed="rId3">
            <a:alphaModFix/>
          </a:blip>
          <a:srcRect t="79" b="79"/>
          <a:stretch/>
        </p:blipFill>
        <p:spPr>
          <a:xfrm>
            <a:off x="-50" y="0"/>
            <a:ext cx="9143999" cy="5143500"/>
          </a:xfrm>
          <a:prstGeom prst="rect">
            <a:avLst/>
          </a:prstGeom>
          <a:noFill/>
          <a:ln>
            <a:noFill/>
          </a:ln>
        </p:spPr>
      </p:pic>
      <p:sp>
        <p:nvSpPr>
          <p:cNvPr id="164" name="Google Shape;164;p39"/>
          <p:cNvSpPr txBox="1"/>
          <p:nvPr/>
        </p:nvSpPr>
        <p:spPr>
          <a:xfrm>
            <a:off x="4687300" y="989451"/>
            <a:ext cx="3487500" cy="2411100"/>
          </a:xfrm>
          <a:prstGeom prst="rect">
            <a:avLst/>
          </a:prstGeom>
          <a:noFill/>
          <a:ln>
            <a:noFill/>
          </a:ln>
        </p:spPr>
        <p:txBody>
          <a:bodyPr spcFirstLastPara="1" wrap="square" lIns="68575" tIns="36000" rIns="68575" bIns="34275" anchor="ctr" anchorCtr="0">
            <a:noAutofit/>
          </a:bodyPr>
          <a:lstStyle/>
          <a:p>
            <a:pPr marL="0" marR="0" lvl="0" indent="0" algn="l" rtl="0">
              <a:lnSpc>
                <a:spcPct val="80000"/>
              </a:lnSpc>
              <a:spcBef>
                <a:spcPts val="0"/>
              </a:spcBef>
              <a:spcAft>
                <a:spcPts val="0"/>
              </a:spcAft>
              <a:buNone/>
            </a:pPr>
            <a:r>
              <a:rPr lang="en-GB" sz="5900">
                <a:solidFill>
                  <a:srgbClr val="069FB2"/>
                </a:solidFill>
                <a:latin typeface="Poppins SemiBold"/>
                <a:ea typeface="Poppins SemiBold"/>
                <a:cs typeface="Poppins SemiBold"/>
                <a:sym typeface="Poppins SemiBold"/>
              </a:rPr>
              <a:t>Adult</a:t>
            </a:r>
            <a:endParaRPr sz="5900">
              <a:solidFill>
                <a:srgbClr val="069FB2"/>
              </a:solidFill>
              <a:latin typeface="Poppins SemiBold"/>
              <a:ea typeface="Poppins SemiBold"/>
              <a:cs typeface="Poppins SemiBold"/>
              <a:sym typeface="Poppins SemiBold"/>
            </a:endParaRPr>
          </a:p>
          <a:p>
            <a:pPr marL="0" marR="0" lvl="0" indent="0" algn="l" rtl="0">
              <a:lnSpc>
                <a:spcPct val="80000"/>
              </a:lnSpc>
              <a:spcBef>
                <a:spcPts val="0"/>
              </a:spcBef>
              <a:spcAft>
                <a:spcPts val="0"/>
              </a:spcAft>
              <a:buNone/>
            </a:pPr>
            <a:r>
              <a:rPr lang="en-GB" sz="5900">
                <a:solidFill>
                  <a:srgbClr val="069FB2"/>
                </a:solidFill>
                <a:latin typeface="Poppins SemiBold"/>
                <a:ea typeface="Poppins SemiBold"/>
                <a:cs typeface="Poppins SemiBold"/>
                <a:sym typeface="Poppins SemiBold"/>
              </a:rPr>
              <a:t>Census</a:t>
            </a:r>
            <a:endParaRPr sz="5900">
              <a:solidFill>
                <a:srgbClr val="069FB2"/>
              </a:solidFill>
              <a:latin typeface="Poppins SemiBold"/>
              <a:ea typeface="Poppins SemiBold"/>
              <a:cs typeface="Poppins SemiBold"/>
              <a:sym typeface="Poppins SemiBold"/>
            </a:endParaRPr>
          </a:p>
          <a:p>
            <a:pPr marL="0" marR="0" lvl="0" indent="0" algn="l" rtl="0">
              <a:lnSpc>
                <a:spcPct val="80000"/>
              </a:lnSpc>
              <a:spcBef>
                <a:spcPts val="0"/>
              </a:spcBef>
              <a:spcAft>
                <a:spcPts val="0"/>
              </a:spcAft>
              <a:buNone/>
            </a:pPr>
            <a:r>
              <a:rPr lang="en-GB" sz="5900">
                <a:solidFill>
                  <a:srgbClr val="069FB2"/>
                </a:solidFill>
                <a:latin typeface="Poppins SemiBold"/>
                <a:ea typeface="Poppins SemiBold"/>
                <a:cs typeface="Poppins SemiBold"/>
                <a:sym typeface="Poppins SemiBold"/>
              </a:rPr>
              <a:t>Income</a:t>
            </a:r>
            <a:endParaRPr sz="5900">
              <a:solidFill>
                <a:srgbClr val="069FB2"/>
              </a:solidFill>
              <a:latin typeface="Poppins SemiBold"/>
              <a:ea typeface="Poppins SemiBold"/>
              <a:cs typeface="Poppins SemiBold"/>
              <a:sym typeface="Poppins SemiBold"/>
            </a:endParaRPr>
          </a:p>
        </p:txBody>
      </p:sp>
      <p:cxnSp>
        <p:nvCxnSpPr>
          <p:cNvPr id="165" name="Google Shape;165;p39"/>
          <p:cNvCxnSpPr/>
          <p:nvPr/>
        </p:nvCxnSpPr>
        <p:spPr>
          <a:xfrm>
            <a:off x="876610" y="362252"/>
            <a:ext cx="1129500" cy="0"/>
          </a:xfrm>
          <a:prstGeom prst="straightConnector1">
            <a:avLst/>
          </a:prstGeom>
          <a:noFill/>
          <a:ln w="28575" cap="flat" cmpd="sng">
            <a:solidFill>
              <a:srgbClr val="F1C232"/>
            </a:solidFill>
            <a:prstDash val="solid"/>
            <a:miter lim="800000"/>
            <a:headEnd type="none" w="sm" len="sm"/>
            <a:tailEnd type="none" w="sm" len="sm"/>
          </a:ln>
        </p:spPr>
      </p:cxnSp>
      <p:sp>
        <p:nvSpPr>
          <p:cNvPr id="166" name="Google Shape;166;p39"/>
          <p:cNvSpPr txBox="1"/>
          <p:nvPr/>
        </p:nvSpPr>
        <p:spPr>
          <a:xfrm>
            <a:off x="276376" y="224413"/>
            <a:ext cx="600300" cy="265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1300" b="0" i="0" u="none" strike="noStrike" cap="none">
                <a:solidFill>
                  <a:schemeClr val="lt1"/>
                </a:solidFill>
                <a:highlight>
                  <a:srgbClr val="069FB2"/>
                </a:highlight>
                <a:latin typeface="Poppins SemiBold"/>
                <a:ea typeface="Poppins SemiBold"/>
                <a:cs typeface="Poppins SemiBold"/>
                <a:sym typeface="Poppins SemiBold"/>
              </a:rPr>
              <a:t>20</a:t>
            </a:r>
            <a:r>
              <a:rPr lang="en-GB" sz="1300">
                <a:solidFill>
                  <a:schemeClr val="lt1"/>
                </a:solidFill>
                <a:highlight>
                  <a:srgbClr val="069FB2"/>
                </a:highlight>
                <a:latin typeface="Poppins SemiBold"/>
                <a:ea typeface="Poppins SemiBold"/>
                <a:cs typeface="Poppins SemiBold"/>
                <a:sym typeface="Poppins SemiBold"/>
              </a:rPr>
              <a:t>20</a:t>
            </a:r>
            <a:endParaRPr sz="1100">
              <a:highlight>
                <a:srgbClr val="069FB2"/>
              </a:highlight>
            </a:endParaRPr>
          </a:p>
        </p:txBody>
      </p:sp>
      <p:grpSp>
        <p:nvGrpSpPr>
          <p:cNvPr id="167" name="Google Shape;167;p39"/>
          <p:cNvGrpSpPr/>
          <p:nvPr/>
        </p:nvGrpSpPr>
        <p:grpSpPr>
          <a:xfrm>
            <a:off x="4687300" y="4622041"/>
            <a:ext cx="3005903" cy="196200"/>
            <a:chOff x="5867729" y="4622041"/>
            <a:chExt cx="3005903" cy="196200"/>
          </a:xfrm>
        </p:grpSpPr>
        <p:sp>
          <p:nvSpPr>
            <p:cNvPr id="168" name="Google Shape;168;p39"/>
            <p:cNvSpPr txBox="1"/>
            <p:nvPr/>
          </p:nvSpPr>
          <p:spPr>
            <a:xfrm>
              <a:off x="5867729" y="4622041"/>
              <a:ext cx="746700" cy="1962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069FB2"/>
                  </a:solidFill>
                  <a:latin typeface="Poppins SemiBold"/>
                  <a:ea typeface="Poppins SemiBold"/>
                  <a:cs typeface="Poppins SemiBold"/>
                  <a:sym typeface="Poppins SemiBold"/>
                </a:rPr>
                <a:t>REZKI TRIANTO</a:t>
              </a:r>
              <a:endParaRPr sz="1100">
                <a:solidFill>
                  <a:srgbClr val="069FB2"/>
                </a:solidFill>
              </a:endParaRPr>
            </a:p>
          </p:txBody>
        </p:sp>
        <p:sp>
          <p:nvSpPr>
            <p:cNvPr id="169" name="Google Shape;169;p39"/>
            <p:cNvSpPr txBox="1"/>
            <p:nvPr/>
          </p:nvSpPr>
          <p:spPr>
            <a:xfrm>
              <a:off x="6861681" y="4622041"/>
              <a:ext cx="819000" cy="1962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069FB2"/>
                  </a:solidFill>
                  <a:latin typeface="Poppins SemiBold"/>
                  <a:ea typeface="Poppins SemiBold"/>
                  <a:cs typeface="Poppins SemiBold"/>
                  <a:sym typeface="Poppins SemiBold"/>
                </a:rPr>
                <a:t>RIZQI MAHMUDA</a:t>
              </a:r>
              <a:endParaRPr sz="1100">
                <a:solidFill>
                  <a:srgbClr val="069FB2"/>
                </a:solidFill>
              </a:endParaRPr>
            </a:p>
          </p:txBody>
        </p:sp>
        <p:sp>
          <p:nvSpPr>
            <p:cNvPr id="170" name="Google Shape;170;p39"/>
            <p:cNvSpPr txBox="1"/>
            <p:nvPr/>
          </p:nvSpPr>
          <p:spPr>
            <a:xfrm>
              <a:off x="7917532" y="4622041"/>
              <a:ext cx="956100" cy="1962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069FB2"/>
                  </a:solidFill>
                  <a:latin typeface="Poppins SemiBold"/>
                  <a:ea typeface="Poppins SemiBold"/>
                  <a:cs typeface="Poppins SemiBold"/>
                  <a:sym typeface="Poppins SemiBold"/>
                </a:rPr>
                <a:t>SHANDRAK</a:t>
              </a:r>
              <a:endParaRPr sz="800">
                <a:solidFill>
                  <a:srgbClr val="069FB2"/>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800">
                  <a:solidFill>
                    <a:srgbClr val="069FB2"/>
                  </a:solidFill>
                  <a:latin typeface="Poppins SemiBold"/>
                  <a:ea typeface="Poppins SemiBold"/>
                  <a:cs typeface="Poppins SemiBold"/>
                  <a:sym typeface="Poppins SemiBold"/>
                </a:rPr>
                <a:t>LHA ROY</a:t>
              </a:r>
              <a:endParaRPr sz="1100">
                <a:solidFill>
                  <a:srgbClr val="069FB2"/>
                </a:solidFill>
              </a:endParaRPr>
            </a:p>
          </p:txBody>
        </p:sp>
        <p:sp>
          <p:nvSpPr>
            <p:cNvPr id="171" name="Google Shape;171;p39"/>
            <p:cNvSpPr/>
            <p:nvPr/>
          </p:nvSpPr>
          <p:spPr>
            <a:xfrm>
              <a:off x="6688454" y="4680710"/>
              <a:ext cx="78900" cy="78900"/>
            </a:xfrm>
            <a:prstGeom prst="diamond">
              <a:avLst/>
            </a:prstGeom>
            <a:solidFill>
              <a:srgbClr val="F1C23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069FB2"/>
                </a:solidFill>
                <a:highlight>
                  <a:srgbClr val="F1C232"/>
                </a:highlight>
                <a:latin typeface="Calibri"/>
                <a:ea typeface="Calibri"/>
                <a:cs typeface="Calibri"/>
                <a:sym typeface="Calibri"/>
              </a:endParaRPr>
            </a:p>
          </p:txBody>
        </p:sp>
        <p:sp>
          <p:nvSpPr>
            <p:cNvPr id="172" name="Google Shape;172;p39"/>
            <p:cNvSpPr/>
            <p:nvPr/>
          </p:nvSpPr>
          <p:spPr>
            <a:xfrm>
              <a:off x="7754540" y="4679745"/>
              <a:ext cx="78900" cy="78900"/>
            </a:xfrm>
            <a:prstGeom prst="diamond">
              <a:avLst/>
            </a:prstGeom>
            <a:solidFill>
              <a:srgbClr val="F1C23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rgbClr val="069FB2"/>
                </a:solidFill>
                <a:highlight>
                  <a:srgbClr val="F1C232"/>
                </a:highlight>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pic>
        <p:nvPicPr>
          <p:cNvPr id="385" name="Google Shape;385;p48"/>
          <p:cNvPicPr preferRelativeResize="0"/>
          <p:nvPr/>
        </p:nvPicPr>
        <p:blipFill rotWithShape="1">
          <a:blip r:embed="rId3">
            <a:alphaModFix/>
          </a:blip>
          <a:srcRect t="79" b="79"/>
          <a:stretch/>
        </p:blipFill>
        <p:spPr>
          <a:xfrm>
            <a:off x="-50" y="0"/>
            <a:ext cx="9143999" cy="5143500"/>
          </a:xfrm>
          <a:prstGeom prst="rect">
            <a:avLst/>
          </a:prstGeom>
          <a:noFill/>
          <a:ln>
            <a:noFill/>
          </a:ln>
        </p:spPr>
      </p:pic>
      <p:sp>
        <p:nvSpPr>
          <p:cNvPr id="386" name="Google Shape;386;p48"/>
          <p:cNvSpPr/>
          <p:nvPr/>
        </p:nvSpPr>
        <p:spPr>
          <a:xfrm rot="-5400000">
            <a:off x="-123300" y="32095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MODELING</a:t>
            </a:r>
            <a:endParaRPr sz="900">
              <a:solidFill>
                <a:srgbClr val="FFFFFF"/>
              </a:solidFill>
              <a:latin typeface="Poppins SemiBold"/>
              <a:ea typeface="Poppins SemiBold"/>
              <a:cs typeface="Poppins SemiBold"/>
              <a:sym typeface="Poppins SemiBold"/>
            </a:endParaRPr>
          </a:p>
        </p:txBody>
      </p:sp>
      <p:sp>
        <p:nvSpPr>
          <p:cNvPr id="387" name="Google Shape;387;p48"/>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388" name="Google Shape;388;p48"/>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389" name="Google Shape;389;p48"/>
          <p:cNvSpPr/>
          <p:nvPr/>
        </p:nvSpPr>
        <p:spPr>
          <a:xfrm rot="-5400000">
            <a:off x="-260850" y="23183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390" name="Google Shape;390;p48"/>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394" name="Google Shape;394;p48"/>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395" name="Google Shape;395;p48"/>
          <p:cNvSpPr txBox="1"/>
          <p:nvPr/>
        </p:nvSpPr>
        <p:spPr>
          <a:xfrm>
            <a:off x="1761686" y="1338663"/>
            <a:ext cx="4524900" cy="1186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1100">
                <a:solidFill>
                  <a:srgbClr val="7F7F7F"/>
                </a:solidFill>
                <a:latin typeface="Poppins"/>
                <a:ea typeface="Poppins"/>
                <a:cs typeface="Poppins"/>
                <a:sym typeface="Poppins"/>
              </a:rPr>
              <a:t>Target adalah Feather Income yang merupakan Categorical Data dan menggunakan One-Hot-Encoding untuk diubah menjadi binary. </a:t>
            </a:r>
            <a:endParaRPr sz="1100">
              <a:solidFill>
                <a:srgbClr val="7F7F7F"/>
              </a:solidFill>
              <a:latin typeface="Poppins"/>
              <a:ea typeface="Poppins"/>
              <a:cs typeface="Poppins"/>
              <a:sym typeface="Poppins"/>
            </a:endParaRPr>
          </a:p>
          <a:p>
            <a:pPr marL="0" marR="0" lvl="0" indent="0" algn="l" rtl="0">
              <a:lnSpc>
                <a:spcPct val="100000"/>
              </a:lnSpc>
              <a:spcBef>
                <a:spcPts val="0"/>
              </a:spcBef>
              <a:spcAft>
                <a:spcPts val="0"/>
              </a:spcAft>
              <a:buNone/>
            </a:pPr>
            <a:endParaRPr sz="1100">
              <a:solidFill>
                <a:srgbClr val="7F7F7F"/>
              </a:solidFill>
              <a:latin typeface="Poppins"/>
              <a:ea typeface="Poppins"/>
              <a:cs typeface="Poppins"/>
              <a:sym typeface="Poppins"/>
            </a:endParaRPr>
          </a:p>
          <a:p>
            <a:pPr marL="0" marR="0" lvl="0" indent="0" algn="l" rtl="0">
              <a:lnSpc>
                <a:spcPct val="100000"/>
              </a:lnSpc>
              <a:spcBef>
                <a:spcPts val="0"/>
              </a:spcBef>
              <a:spcAft>
                <a:spcPts val="0"/>
              </a:spcAft>
              <a:buNone/>
            </a:pPr>
            <a:r>
              <a:rPr lang="en-GB" sz="1100">
                <a:solidFill>
                  <a:srgbClr val="7F7F7F"/>
                </a:solidFill>
                <a:latin typeface="Poppins"/>
                <a:ea typeface="Poppins"/>
                <a:cs typeface="Poppins"/>
                <a:sym typeface="Poppins"/>
              </a:rPr>
              <a:t>Oleh karena itu bisa menggunakan beberapa modelling untuk memprediksi, yaitu: </a:t>
            </a:r>
            <a:endParaRPr sz="1000">
              <a:solidFill>
                <a:srgbClr val="7F7F7F"/>
              </a:solidFill>
              <a:latin typeface="Poppins"/>
              <a:ea typeface="Poppins"/>
              <a:cs typeface="Poppins"/>
              <a:sym typeface="Poppins"/>
            </a:endParaRPr>
          </a:p>
        </p:txBody>
      </p:sp>
      <p:sp>
        <p:nvSpPr>
          <p:cNvPr id="396" name="Google Shape;396;p48"/>
          <p:cNvSpPr/>
          <p:nvPr/>
        </p:nvSpPr>
        <p:spPr>
          <a:xfrm>
            <a:off x="1761675" y="2588613"/>
            <a:ext cx="1803000" cy="362100"/>
          </a:xfrm>
          <a:prstGeom prst="roundRect">
            <a:avLst>
              <a:gd name="adj" fmla="val 50000"/>
            </a:avLst>
          </a:prstGeom>
          <a:noFill/>
          <a:ln w="9525" cap="flat" cmpd="sng">
            <a:solidFill>
              <a:srgbClr val="FFC000"/>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900">
                <a:solidFill>
                  <a:srgbClr val="7F7F7F"/>
                </a:solidFill>
                <a:latin typeface="Poppins"/>
                <a:ea typeface="Poppins"/>
                <a:cs typeface="Poppins"/>
                <a:sym typeface="Poppins"/>
              </a:rPr>
              <a:t>1. Logistic Regression</a:t>
            </a:r>
            <a:endParaRPr sz="1100">
              <a:solidFill>
                <a:srgbClr val="7F7F7F"/>
              </a:solidFill>
              <a:latin typeface="Poppins"/>
              <a:ea typeface="Poppins"/>
              <a:cs typeface="Poppins"/>
              <a:sym typeface="Poppins"/>
            </a:endParaRPr>
          </a:p>
        </p:txBody>
      </p:sp>
      <p:sp>
        <p:nvSpPr>
          <p:cNvPr id="397" name="Google Shape;397;p48"/>
          <p:cNvSpPr/>
          <p:nvPr/>
        </p:nvSpPr>
        <p:spPr>
          <a:xfrm>
            <a:off x="1761675" y="3000913"/>
            <a:ext cx="1803000" cy="362100"/>
          </a:xfrm>
          <a:prstGeom prst="roundRect">
            <a:avLst>
              <a:gd name="adj" fmla="val 50000"/>
            </a:avLst>
          </a:prstGeom>
          <a:noFill/>
          <a:ln w="9525" cap="flat" cmpd="sng">
            <a:solidFill>
              <a:srgbClr val="FFC000"/>
            </a:solidFill>
            <a:prstDash val="solid"/>
            <a:round/>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900">
                <a:solidFill>
                  <a:srgbClr val="7F7F7F"/>
                </a:solidFill>
                <a:latin typeface="Poppins"/>
                <a:ea typeface="Poppins"/>
                <a:cs typeface="Poppins"/>
                <a:sym typeface="Poppins"/>
              </a:rPr>
              <a:t>2. Decision Tree</a:t>
            </a:r>
            <a:endParaRPr sz="1100">
              <a:solidFill>
                <a:srgbClr val="7F7F7F"/>
              </a:solidFill>
              <a:latin typeface="Poppins"/>
              <a:ea typeface="Poppins"/>
              <a:cs typeface="Poppins"/>
              <a:sym typeface="Poppins"/>
            </a:endParaRPr>
          </a:p>
        </p:txBody>
      </p:sp>
      <p:sp>
        <p:nvSpPr>
          <p:cNvPr id="398" name="Google Shape;398;p48"/>
          <p:cNvSpPr/>
          <p:nvPr/>
        </p:nvSpPr>
        <p:spPr>
          <a:xfrm>
            <a:off x="1761675" y="3413213"/>
            <a:ext cx="1803000" cy="362100"/>
          </a:xfrm>
          <a:prstGeom prst="roundRect">
            <a:avLst>
              <a:gd name="adj" fmla="val 50000"/>
            </a:avLst>
          </a:prstGeom>
          <a:noFill/>
          <a:ln w="9525" cap="flat" cmpd="sng">
            <a:solidFill>
              <a:srgbClr val="FFC000"/>
            </a:solidFill>
            <a:prstDash val="solid"/>
            <a:round/>
            <a:headEnd type="none" w="sm" len="sm"/>
            <a:tailEnd type="none" w="sm" len="sm"/>
          </a:ln>
        </p:spPr>
        <p:txBody>
          <a:bodyPr spcFirstLastPara="1" wrap="square" lIns="68575" tIns="34275" rIns="68575" bIns="34275" anchor="ctr" anchorCtr="0">
            <a:noAutofit/>
          </a:bodyPr>
          <a:lstStyle/>
          <a:p>
            <a:pPr marL="0" lvl="0" indent="0" algn="l" rtl="0">
              <a:spcBef>
                <a:spcPts val="0"/>
              </a:spcBef>
              <a:spcAft>
                <a:spcPts val="0"/>
              </a:spcAft>
              <a:buNone/>
            </a:pPr>
            <a:r>
              <a:rPr lang="en-GB" sz="900">
                <a:solidFill>
                  <a:srgbClr val="7F7F7F"/>
                </a:solidFill>
                <a:latin typeface="Poppins"/>
                <a:ea typeface="Poppins"/>
                <a:cs typeface="Poppins"/>
                <a:sym typeface="Poppins"/>
              </a:rPr>
              <a:t>3. Random Forest</a:t>
            </a:r>
            <a:endParaRPr sz="900">
              <a:solidFill>
                <a:srgbClr val="7F7F7F"/>
              </a:solidFill>
              <a:latin typeface="Poppins"/>
              <a:ea typeface="Poppins"/>
              <a:cs typeface="Poppins"/>
              <a:sym typeface="Poppins"/>
            </a:endParaRPr>
          </a:p>
        </p:txBody>
      </p:sp>
      <p:sp>
        <p:nvSpPr>
          <p:cNvPr id="399" name="Google Shape;399;p48"/>
          <p:cNvSpPr txBox="1"/>
          <p:nvPr/>
        </p:nvSpPr>
        <p:spPr>
          <a:xfrm>
            <a:off x="1761675" y="580647"/>
            <a:ext cx="3620400" cy="3252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sz="1600">
                <a:latin typeface="Poppins Medium"/>
                <a:ea typeface="Poppins Medium"/>
                <a:cs typeface="Poppins Medium"/>
                <a:sym typeface="Poppins Medium"/>
              </a:rPr>
              <a:t>MODELING</a:t>
            </a:r>
            <a:endParaRPr sz="1600">
              <a:latin typeface="Poppins Medium"/>
              <a:ea typeface="Poppins Medium"/>
              <a:cs typeface="Poppins Medium"/>
              <a:sym typeface="Poppins Medium"/>
            </a:endParaRPr>
          </a:p>
        </p:txBody>
      </p:sp>
      <p:cxnSp>
        <p:nvCxnSpPr>
          <p:cNvPr id="400" name="Google Shape;400;p48"/>
          <p:cNvCxnSpPr/>
          <p:nvPr/>
        </p:nvCxnSpPr>
        <p:spPr>
          <a:xfrm>
            <a:off x="1830322" y="932961"/>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pic>
        <p:nvPicPr>
          <p:cNvPr id="405" name="Google Shape;405;p49"/>
          <p:cNvPicPr preferRelativeResize="0"/>
          <p:nvPr/>
        </p:nvPicPr>
        <p:blipFill rotWithShape="1">
          <a:blip r:embed="rId3">
            <a:alphaModFix/>
          </a:blip>
          <a:srcRect t="79" b="79"/>
          <a:stretch/>
        </p:blipFill>
        <p:spPr>
          <a:xfrm>
            <a:off x="-50" y="0"/>
            <a:ext cx="9143999" cy="5143500"/>
          </a:xfrm>
          <a:prstGeom prst="rect">
            <a:avLst/>
          </a:prstGeom>
          <a:noFill/>
          <a:ln>
            <a:noFill/>
          </a:ln>
        </p:spPr>
      </p:pic>
      <p:sp>
        <p:nvSpPr>
          <p:cNvPr id="406" name="Google Shape;406;p49"/>
          <p:cNvSpPr/>
          <p:nvPr/>
        </p:nvSpPr>
        <p:spPr>
          <a:xfrm rot="-5400000">
            <a:off x="-123300" y="32095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MODELING</a:t>
            </a:r>
            <a:endParaRPr sz="900">
              <a:solidFill>
                <a:srgbClr val="FFFFFF"/>
              </a:solidFill>
              <a:latin typeface="Poppins SemiBold"/>
              <a:ea typeface="Poppins SemiBold"/>
              <a:cs typeface="Poppins SemiBold"/>
              <a:sym typeface="Poppins SemiBold"/>
            </a:endParaRPr>
          </a:p>
        </p:txBody>
      </p:sp>
      <p:sp>
        <p:nvSpPr>
          <p:cNvPr id="407" name="Google Shape;407;p49"/>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408" name="Google Shape;408;p49"/>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409" name="Google Shape;409;p49"/>
          <p:cNvSpPr/>
          <p:nvPr/>
        </p:nvSpPr>
        <p:spPr>
          <a:xfrm rot="-5400000">
            <a:off x="-260850" y="23183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410" name="Google Shape;410;p49"/>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414" name="Google Shape;414;p49"/>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415" name="Google Shape;415;p49"/>
          <p:cNvSpPr txBox="1"/>
          <p:nvPr/>
        </p:nvSpPr>
        <p:spPr>
          <a:xfrm>
            <a:off x="3260250" y="1135925"/>
            <a:ext cx="2623500" cy="2802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GB" sz="1100">
                <a:solidFill>
                  <a:srgbClr val="7F7F7F"/>
                </a:solidFill>
                <a:latin typeface="Poppins"/>
                <a:ea typeface="Poppins"/>
                <a:cs typeface="Poppins"/>
                <a:sym typeface="Poppins"/>
              </a:rPr>
              <a:t>Akurasi dengan Decision Tree</a:t>
            </a:r>
            <a:endParaRPr sz="1000">
              <a:solidFill>
                <a:srgbClr val="7F7F7F"/>
              </a:solidFill>
              <a:latin typeface="Poppins"/>
              <a:ea typeface="Poppins"/>
              <a:cs typeface="Poppins"/>
              <a:sym typeface="Poppins"/>
            </a:endParaRPr>
          </a:p>
        </p:txBody>
      </p:sp>
      <p:sp>
        <p:nvSpPr>
          <p:cNvPr id="416" name="Google Shape;416;p49"/>
          <p:cNvSpPr txBox="1"/>
          <p:nvPr/>
        </p:nvSpPr>
        <p:spPr>
          <a:xfrm>
            <a:off x="3260250" y="1445850"/>
            <a:ext cx="2623500" cy="11259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None/>
            </a:pPr>
            <a:r>
              <a:rPr lang="en-GB" sz="6000">
                <a:solidFill>
                  <a:srgbClr val="7F7F7F"/>
                </a:solidFill>
                <a:latin typeface="Poppins SemiBold"/>
                <a:ea typeface="Poppins SemiBold"/>
                <a:cs typeface="Poppins SemiBold"/>
                <a:sym typeface="Poppins SemiBold"/>
              </a:rPr>
              <a:t>83%</a:t>
            </a:r>
            <a:endParaRPr sz="6000">
              <a:solidFill>
                <a:srgbClr val="7F7F7F"/>
              </a:solidFill>
              <a:latin typeface="Poppins SemiBold"/>
              <a:ea typeface="Poppins SemiBold"/>
              <a:cs typeface="Poppins SemiBold"/>
              <a:sym typeface="Poppins SemiBold"/>
            </a:endParaRPr>
          </a:p>
        </p:txBody>
      </p:sp>
      <p:sp>
        <p:nvSpPr>
          <p:cNvPr id="417" name="Google Shape;417;p49"/>
          <p:cNvSpPr txBox="1"/>
          <p:nvPr/>
        </p:nvSpPr>
        <p:spPr>
          <a:xfrm>
            <a:off x="2783900" y="2834650"/>
            <a:ext cx="3576300" cy="10287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1000"/>
              </a:spcBef>
              <a:spcAft>
                <a:spcPts val="0"/>
              </a:spcAft>
              <a:buNone/>
            </a:pPr>
            <a:r>
              <a:rPr lang="en-GB" sz="1100" dirty="0">
                <a:solidFill>
                  <a:srgbClr val="7F7F7F"/>
                </a:solidFill>
                <a:latin typeface="Poppins"/>
                <a:ea typeface="Poppins"/>
                <a:cs typeface="Poppins"/>
                <a:sym typeface="Poppins"/>
              </a:rPr>
              <a:t>Hasil </a:t>
            </a:r>
            <a:r>
              <a:rPr lang="en-GB" sz="1100" dirty="0" err="1">
                <a:solidFill>
                  <a:srgbClr val="7F7F7F"/>
                </a:solidFill>
                <a:latin typeface="Poppins"/>
                <a:ea typeface="Poppins"/>
                <a:cs typeface="Poppins"/>
                <a:sym typeface="Poppins"/>
              </a:rPr>
              <a:t>modeling</a:t>
            </a:r>
            <a:r>
              <a:rPr lang="en-GB" sz="1100" dirty="0">
                <a:solidFill>
                  <a:srgbClr val="7F7F7F"/>
                </a:solidFill>
                <a:latin typeface="Poppins"/>
                <a:ea typeface="Poppins"/>
                <a:cs typeface="Poppins"/>
                <a:sym typeface="Poppins"/>
              </a:rPr>
              <a:t> </a:t>
            </a:r>
            <a:r>
              <a:rPr lang="en-GB" sz="1100" dirty="0" err="1">
                <a:solidFill>
                  <a:srgbClr val="7F7F7F"/>
                </a:solidFill>
                <a:latin typeface="Poppins"/>
                <a:ea typeface="Poppins"/>
                <a:cs typeface="Poppins"/>
                <a:sym typeface="Poppins"/>
              </a:rPr>
              <a:t>menganalisa</a:t>
            </a:r>
            <a:r>
              <a:rPr lang="en-GB" sz="1100" dirty="0">
                <a:solidFill>
                  <a:srgbClr val="7F7F7F"/>
                </a:solidFill>
                <a:latin typeface="Poppins"/>
                <a:ea typeface="Poppins"/>
                <a:cs typeface="Poppins"/>
                <a:sym typeface="Poppins"/>
              </a:rPr>
              <a:t> </a:t>
            </a:r>
            <a:r>
              <a:rPr lang="en-GB" sz="1100" dirty="0" err="1">
                <a:solidFill>
                  <a:srgbClr val="7F7F7F"/>
                </a:solidFill>
                <a:latin typeface="Poppins"/>
                <a:ea typeface="Poppins"/>
                <a:cs typeface="Poppins"/>
                <a:sym typeface="Poppins"/>
              </a:rPr>
              <a:t>bahwa</a:t>
            </a:r>
            <a:r>
              <a:rPr lang="en-GB" sz="1100" dirty="0">
                <a:solidFill>
                  <a:srgbClr val="7F7F7F"/>
                </a:solidFill>
                <a:latin typeface="Poppins"/>
                <a:ea typeface="Poppins"/>
                <a:cs typeface="Poppins"/>
                <a:sym typeface="Poppins"/>
              </a:rPr>
              <a:t>:</a:t>
            </a:r>
            <a:endParaRPr sz="1100" dirty="0">
              <a:solidFill>
                <a:srgbClr val="7F7F7F"/>
              </a:solidFill>
              <a:latin typeface="Poppins"/>
              <a:ea typeface="Poppins"/>
              <a:cs typeface="Poppins"/>
              <a:sym typeface="Poppins"/>
            </a:endParaRPr>
          </a:p>
          <a:p>
            <a:pPr marL="0" marR="0" lvl="0" indent="0" algn="ctr" rtl="0">
              <a:lnSpc>
                <a:spcPct val="100000"/>
              </a:lnSpc>
              <a:spcBef>
                <a:spcPts val="1000"/>
              </a:spcBef>
              <a:spcAft>
                <a:spcPts val="0"/>
              </a:spcAft>
              <a:buNone/>
            </a:pPr>
            <a:r>
              <a:rPr lang="en-GB" sz="1500" dirty="0">
                <a:solidFill>
                  <a:srgbClr val="434343"/>
                </a:solidFill>
                <a:latin typeface="Poppins"/>
                <a:ea typeface="Poppins"/>
                <a:cs typeface="Poppins"/>
                <a:sym typeface="Poppins"/>
              </a:rPr>
              <a:t>“</a:t>
            </a:r>
            <a:r>
              <a:rPr lang="en-GB" sz="1500" dirty="0" err="1">
                <a:solidFill>
                  <a:srgbClr val="434343"/>
                </a:solidFill>
                <a:latin typeface="Poppins"/>
                <a:ea typeface="Poppins"/>
                <a:cs typeface="Poppins"/>
                <a:sym typeface="Poppins"/>
              </a:rPr>
              <a:t>Faktor</a:t>
            </a:r>
            <a:r>
              <a:rPr lang="en-GB" sz="1500" dirty="0">
                <a:solidFill>
                  <a:srgbClr val="434343"/>
                </a:solidFill>
                <a:latin typeface="Poppins"/>
                <a:ea typeface="Poppins"/>
                <a:cs typeface="Poppins"/>
                <a:sym typeface="Poppins"/>
              </a:rPr>
              <a:t> Pendidikan </a:t>
            </a:r>
            <a:r>
              <a:rPr lang="en-GB" sz="1500" dirty="0" err="1">
                <a:solidFill>
                  <a:srgbClr val="434343"/>
                </a:solidFill>
                <a:latin typeface="Poppins"/>
                <a:ea typeface="Poppins"/>
                <a:cs typeface="Poppins"/>
                <a:sym typeface="Poppins"/>
              </a:rPr>
              <a:t>adalah</a:t>
            </a:r>
            <a:r>
              <a:rPr lang="en-GB" sz="1500" dirty="0">
                <a:solidFill>
                  <a:srgbClr val="434343"/>
                </a:solidFill>
                <a:latin typeface="Poppins"/>
                <a:ea typeface="Poppins"/>
                <a:cs typeface="Poppins"/>
                <a:sym typeface="Poppins"/>
              </a:rPr>
              <a:t> </a:t>
            </a:r>
            <a:r>
              <a:rPr lang="en-GB" sz="1500" dirty="0" err="1">
                <a:solidFill>
                  <a:srgbClr val="434343"/>
                </a:solidFill>
                <a:latin typeface="Poppins"/>
                <a:ea typeface="Poppins"/>
                <a:cs typeface="Poppins"/>
                <a:sym typeface="Poppins"/>
              </a:rPr>
              <a:t>penyebab</a:t>
            </a:r>
            <a:r>
              <a:rPr lang="en-GB" sz="1500" dirty="0">
                <a:solidFill>
                  <a:srgbClr val="434343"/>
                </a:solidFill>
                <a:latin typeface="Poppins"/>
                <a:ea typeface="Poppins"/>
                <a:cs typeface="Poppins"/>
                <a:sym typeface="Poppins"/>
              </a:rPr>
              <a:t> GAP Income”</a:t>
            </a:r>
            <a:endParaRPr sz="1500" dirty="0">
              <a:solidFill>
                <a:srgbClr val="434343"/>
              </a:solidFill>
              <a:latin typeface="Poppins"/>
              <a:ea typeface="Poppins"/>
              <a:cs typeface="Poppins"/>
              <a:sym typeface="Poppins"/>
            </a:endParaRPr>
          </a:p>
        </p:txBody>
      </p:sp>
      <p:sp>
        <p:nvSpPr>
          <p:cNvPr id="418" name="Google Shape;418;p49"/>
          <p:cNvSpPr txBox="1"/>
          <p:nvPr/>
        </p:nvSpPr>
        <p:spPr>
          <a:xfrm>
            <a:off x="2761800" y="580647"/>
            <a:ext cx="3620400" cy="325200"/>
          </a:xfrm>
          <a:prstGeom prst="rect">
            <a:avLst/>
          </a:prstGeom>
          <a:noFill/>
          <a:ln>
            <a:noFill/>
          </a:ln>
        </p:spPr>
        <p:txBody>
          <a:bodyPr spcFirstLastPara="1" wrap="square" lIns="68575" tIns="34275" rIns="68575" bIns="34275" anchor="t" anchorCtr="0">
            <a:noAutofit/>
          </a:bodyPr>
          <a:lstStyle/>
          <a:p>
            <a:pPr marL="0" marR="0" lvl="0" indent="0" algn="ctr" rtl="0">
              <a:lnSpc>
                <a:spcPct val="110000"/>
              </a:lnSpc>
              <a:spcBef>
                <a:spcPts val="0"/>
              </a:spcBef>
              <a:spcAft>
                <a:spcPts val="0"/>
              </a:spcAft>
              <a:buNone/>
            </a:pPr>
            <a:r>
              <a:rPr lang="en-GB" sz="1600">
                <a:latin typeface="Poppins Medium"/>
                <a:ea typeface="Poppins Medium"/>
                <a:cs typeface="Poppins Medium"/>
                <a:sym typeface="Poppins Medium"/>
              </a:rPr>
              <a:t>MODELING</a:t>
            </a:r>
            <a:endParaRPr sz="1600">
              <a:latin typeface="Poppins Medium"/>
              <a:ea typeface="Poppins Medium"/>
              <a:cs typeface="Poppins Medium"/>
              <a:sym typeface="Poppins Medium"/>
            </a:endParaRPr>
          </a:p>
        </p:txBody>
      </p:sp>
      <p:cxnSp>
        <p:nvCxnSpPr>
          <p:cNvPr id="419" name="Google Shape;419;p49"/>
          <p:cNvCxnSpPr/>
          <p:nvPr/>
        </p:nvCxnSpPr>
        <p:spPr>
          <a:xfrm>
            <a:off x="4254750" y="932961"/>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50"/>
          <p:cNvSpPr/>
          <p:nvPr/>
        </p:nvSpPr>
        <p:spPr>
          <a:xfrm rot="-5400000">
            <a:off x="-123300" y="42382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 </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425" name="Google Shape;425;p50"/>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426" name="Google Shape;426;p50"/>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427" name="Google Shape;427;p50"/>
          <p:cNvSpPr/>
          <p:nvPr/>
        </p:nvSpPr>
        <p:spPr>
          <a:xfrm rot="-5400000">
            <a:off x="-260850" y="23183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428" name="Google Shape;428;p50"/>
          <p:cNvSpPr/>
          <p:nvPr/>
        </p:nvSpPr>
        <p:spPr>
          <a:xfrm rot="-5400000">
            <a:off x="-260850" y="33470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MODELLING</a:t>
            </a:r>
            <a:endParaRPr sz="700">
              <a:solidFill>
                <a:srgbClr val="FFFFFF"/>
              </a:solidFill>
              <a:latin typeface="Poppins SemiBold"/>
              <a:ea typeface="Poppins SemiBold"/>
              <a:cs typeface="Poppins SemiBold"/>
              <a:sym typeface="Poppins SemiBold"/>
            </a:endParaRPr>
          </a:p>
        </p:txBody>
      </p:sp>
      <p:sp>
        <p:nvSpPr>
          <p:cNvPr id="432" name="Google Shape;432;p50"/>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grpSp>
        <p:nvGrpSpPr>
          <p:cNvPr id="433" name="Google Shape;433;p50"/>
          <p:cNvGrpSpPr/>
          <p:nvPr/>
        </p:nvGrpSpPr>
        <p:grpSpPr>
          <a:xfrm>
            <a:off x="2145351" y="1536270"/>
            <a:ext cx="4853274" cy="702300"/>
            <a:chOff x="2145364" y="906370"/>
            <a:chExt cx="4853274" cy="702300"/>
          </a:xfrm>
        </p:grpSpPr>
        <p:sp>
          <p:nvSpPr>
            <p:cNvPr id="434" name="Google Shape;434;p50"/>
            <p:cNvSpPr txBox="1"/>
            <p:nvPr/>
          </p:nvSpPr>
          <p:spPr>
            <a:xfrm>
              <a:off x="2473738" y="906370"/>
              <a:ext cx="4524900" cy="702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1100">
                  <a:solidFill>
                    <a:srgbClr val="7F7F7F"/>
                  </a:solidFill>
                  <a:latin typeface="Poppins"/>
                  <a:ea typeface="Poppins"/>
                  <a:cs typeface="Poppins"/>
                  <a:sym typeface="Poppins"/>
                </a:rPr>
                <a:t>Meningkatkan Sosialisme, dimana pemerintah berperan untuk meningkatkan kesejahteraan rakyat melalui sosial dan regulasi pasar</a:t>
              </a:r>
              <a:r>
                <a:rPr lang="en-GB" sz="1200" baseline="30000">
                  <a:solidFill>
                    <a:srgbClr val="7F7F7F"/>
                  </a:solidFill>
                  <a:latin typeface="Poppins"/>
                  <a:ea typeface="Poppins"/>
                  <a:cs typeface="Poppins"/>
                  <a:sym typeface="Poppins"/>
                </a:rPr>
                <a:t>(2)</a:t>
              </a:r>
              <a:endParaRPr sz="1000">
                <a:solidFill>
                  <a:srgbClr val="7F7F7F"/>
                </a:solidFill>
                <a:latin typeface="Poppins"/>
                <a:ea typeface="Poppins"/>
                <a:cs typeface="Poppins"/>
                <a:sym typeface="Poppins"/>
              </a:endParaRPr>
            </a:p>
          </p:txBody>
        </p:sp>
        <p:sp>
          <p:nvSpPr>
            <p:cNvPr id="435" name="Google Shape;435;p50"/>
            <p:cNvSpPr/>
            <p:nvPr/>
          </p:nvSpPr>
          <p:spPr>
            <a:xfrm>
              <a:off x="2145364" y="989450"/>
              <a:ext cx="213225" cy="213225"/>
            </a:xfrm>
            <a:custGeom>
              <a:avLst/>
              <a:gdLst/>
              <a:ahLst/>
              <a:cxnLst/>
              <a:rect l="l" t="t" r="r" b="b"/>
              <a:pathLst>
                <a:path w="128" h="128" extrusionOk="0">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grpSp>
        <p:nvGrpSpPr>
          <p:cNvPr id="436" name="Google Shape;436;p50"/>
          <p:cNvGrpSpPr/>
          <p:nvPr/>
        </p:nvGrpSpPr>
        <p:grpSpPr>
          <a:xfrm>
            <a:off x="2145351" y="2419320"/>
            <a:ext cx="4853286" cy="305100"/>
            <a:chOff x="2145364" y="1789435"/>
            <a:chExt cx="4853286" cy="305100"/>
          </a:xfrm>
        </p:grpSpPr>
        <p:sp>
          <p:nvSpPr>
            <p:cNvPr id="437" name="Google Shape;437;p50"/>
            <p:cNvSpPr txBox="1"/>
            <p:nvPr/>
          </p:nvSpPr>
          <p:spPr>
            <a:xfrm>
              <a:off x="2473750" y="1789435"/>
              <a:ext cx="4524900" cy="3051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1100">
                  <a:solidFill>
                    <a:srgbClr val="7F7F7F"/>
                  </a:solidFill>
                  <a:latin typeface="Poppins"/>
                  <a:ea typeface="Poppins"/>
                  <a:cs typeface="Poppins"/>
                  <a:sym typeface="Poppins"/>
                </a:rPr>
                <a:t>Penambahan Kuota Beasiswa di Perguruan Tinggi</a:t>
              </a:r>
              <a:endParaRPr sz="1000">
                <a:solidFill>
                  <a:srgbClr val="7F7F7F"/>
                </a:solidFill>
                <a:latin typeface="Poppins"/>
                <a:ea typeface="Poppins"/>
                <a:cs typeface="Poppins"/>
                <a:sym typeface="Poppins"/>
              </a:endParaRPr>
            </a:p>
          </p:txBody>
        </p:sp>
        <p:sp>
          <p:nvSpPr>
            <p:cNvPr id="438" name="Google Shape;438;p50"/>
            <p:cNvSpPr/>
            <p:nvPr/>
          </p:nvSpPr>
          <p:spPr>
            <a:xfrm>
              <a:off x="2145364" y="1820269"/>
              <a:ext cx="213225" cy="213225"/>
            </a:xfrm>
            <a:custGeom>
              <a:avLst/>
              <a:gdLst/>
              <a:ahLst/>
              <a:cxnLst/>
              <a:rect l="l" t="t" r="r" b="b"/>
              <a:pathLst>
                <a:path w="128" h="128" extrusionOk="0">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grpSp>
        <p:nvGrpSpPr>
          <p:cNvPr id="439" name="Google Shape;439;p50"/>
          <p:cNvGrpSpPr/>
          <p:nvPr/>
        </p:nvGrpSpPr>
        <p:grpSpPr>
          <a:xfrm>
            <a:off x="2145351" y="2905170"/>
            <a:ext cx="4853274" cy="702300"/>
            <a:chOff x="2145364" y="2275270"/>
            <a:chExt cx="4853274" cy="702300"/>
          </a:xfrm>
        </p:grpSpPr>
        <p:sp>
          <p:nvSpPr>
            <p:cNvPr id="440" name="Google Shape;440;p50"/>
            <p:cNvSpPr txBox="1"/>
            <p:nvPr/>
          </p:nvSpPr>
          <p:spPr>
            <a:xfrm>
              <a:off x="2473738" y="2275270"/>
              <a:ext cx="4524900" cy="702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1100">
                  <a:solidFill>
                    <a:srgbClr val="7F7F7F"/>
                  </a:solidFill>
                  <a:latin typeface="Poppins"/>
                  <a:ea typeface="Poppins"/>
                  <a:cs typeface="Poppins"/>
                  <a:sym typeface="Poppins"/>
                </a:rPr>
                <a:t>Dengan meningkatkan pendidikan masyarakat, maka dapat mendongkrak </a:t>
              </a:r>
              <a:r>
                <a:rPr lang="en-GB" sz="1100" b="1">
                  <a:solidFill>
                    <a:srgbClr val="7F7F7F"/>
                  </a:solidFill>
                  <a:latin typeface="Poppins"/>
                  <a:ea typeface="Poppins"/>
                  <a:cs typeface="Poppins"/>
                  <a:sym typeface="Poppins"/>
                </a:rPr>
                <a:t>Pendapatan Negara </a:t>
              </a:r>
              <a:r>
                <a:rPr lang="en-GB" sz="1100">
                  <a:solidFill>
                    <a:srgbClr val="7F7F7F"/>
                  </a:solidFill>
                  <a:latin typeface="Poppins"/>
                  <a:ea typeface="Poppins"/>
                  <a:cs typeface="Poppins"/>
                  <a:sym typeface="Poppins"/>
                </a:rPr>
                <a:t>dari Black Race sebesar </a:t>
              </a:r>
              <a:r>
                <a:rPr lang="en-GB" sz="1100" b="1">
                  <a:solidFill>
                    <a:srgbClr val="7F7F7F"/>
                  </a:solidFill>
                  <a:latin typeface="Poppins"/>
                  <a:ea typeface="Poppins"/>
                  <a:cs typeface="Poppins"/>
                  <a:sym typeface="Poppins"/>
                </a:rPr>
                <a:t>42%</a:t>
              </a:r>
              <a:r>
                <a:rPr lang="en-GB" sz="1100">
                  <a:solidFill>
                    <a:srgbClr val="7F7F7F"/>
                  </a:solidFill>
                  <a:latin typeface="Poppins"/>
                  <a:ea typeface="Poppins"/>
                  <a:cs typeface="Poppins"/>
                  <a:sym typeface="Poppins"/>
                </a:rPr>
                <a:t> dan White Race </a:t>
              </a:r>
              <a:r>
                <a:rPr lang="en-GB" sz="1100" b="1">
                  <a:solidFill>
                    <a:srgbClr val="7F7F7F"/>
                  </a:solidFill>
                  <a:latin typeface="Poppins"/>
                  <a:ea typeface="Poppins"/>
                  <a:cs typeface="Poppins"/>
                  <a:sym typeface="Poppins"/>
                </a:rPr>
                <a:t>79%</a:t>
              </a:r>
              <a:endParaRPr sz="1000" b="1">
                <a:solidFill>
                  <a:srgbClr val="7F7F7F"/>
                </a:solidFill>
                <a:latin typeface="Poppins"/>
                <a:ea typeface="Poppins"/>
                <a:cs typeface="Poppins"/>
                <a:sym typeface="Poppins"/>
              </a:endParaRPr>
            </a:p>
          </p:txBody>
        </p:sp>
        <p:sp>
          <p:nvSpPr>
            <p:cNvPr id="441" name="Google Shape;441;p50"/>
            <p:cNvSpPr/>
            <p:nvPr/>
          </p:nvSpPr>
          <p:spPr>
            <a:xfrm>
              <a:off x="2145364" y="2358350"/>
              <a:ext cx="213225" cy="213225"/>
            </a:xfrm>
            <a:custGeom>
              <a:avLst/>
              <a:gdLst/>
              <a:ahLst/>
              <a:cxnLst/>
              <a:rect l="l" t="t" r="r" b="b"/>
              <a:pathLst>
                <a:path w="128" h="128" extrusionOk="0">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sp>
        <p:nvSpPr>
          <p:cNvPr id="442" name="Google Shape;442;p50"/>
          <p:cNvSpPr txBox="1"/>
          <p:nvPr/>
        </p:nvSpPr>
        <p:spPr>
          <a:xfrm>
            <a:off x="983500" y="4717175"/>
            <a:ext cx="7959000" cy="387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700" dirty="0">
                <a:solidFill>
                  <a:srgbClr val="7F7F7F"/>
                </a:solidFill>
                <a:latin typeface="Poppins"/>
                <a:ea typeface="Poppins Light"/>
                <a:cs typeface="Poppins"/>
                <a:sym typeface="Poppins"/>
              </a:rPr>
              <a:t>(2)</a:t>
            </a:r>
            <a:r>
              <a:rPr lang="en-GB" sz="700" dirty="0" err="1">
                <a:solidFill>
                  <a:srgbClr val="7F7F7F"/>
                </a:solidFill>
                <a:latin typeface="Poppins Light"/>
                <a:ea typeface="Poppins Light"/>
                <a:cs typeface="Poppins Light"/>
                <a:sym typeface="Poppins Light"/>
              </a:rPr>
              <a:t>Sosialisme</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meyakini</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bahwa</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pemerintahlah</a:t>
            </a:r>
            <a:r>
              <a:rPr lang="en-GB" sz="700" dirty="0">
                <a:solidFill>
                  <a:srgbClr val="7F7F7F"/>
                </a:solidFill>
                <a:latin typeface="Poppins Light"/>
                <a:ea typeface="Poppins Light"/>
                <a:cs typeface="Poppins Light"/>
                <a:sym typeface="Poppins Light"/>
              </a:rPr>
              <a:t> yang </a:t>
            </a:r>
            <a:r>
              <a:rPr lang="en-GB" sz="700" dirty="0" err="1">
                <a:solidFill>
                  <a:srgbClr val="7F7F7F"/>
                </a:solidFill>
                <a:latin typeface="Poppins Light"/>
                <a:ea typeface="Poppins Light"/>
                <a:cs typeface="Poppins Light"/>
                <a:sym typeface="Poppins Light"/>
              </a:rPr>
              <a:t>berhak</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untuk</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mengalokasikan</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sumber</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daya</a:t>
            </a:r>
            <a:r>
              <a:rPr lang="en-GB" sz="700" dirty="0">
                <a:solidFill>
                  <a:srgbClr val="7F7F7F"/>
                </a:solidFill>
                <a:latin typeface="Poppins Light"/>
                <a:ea typeface="Poppins Light"/>
                <a:cs typeface="Poppins Light"/>
                <a:sym typeface="Poppins Light"/>
              </a:rPr>
              <a:t> dan </a:t>
            </a:r>
            <a:r>
              <a:rPr lang="en-GB" sz="700" dirty="0" err="1">
                <a:solidFill>
                  <a:srgbClr val="7F7F7F"/>
                </a:solidFill>
                <a:latin typeface="Poppins Light"/>
                <a:ea typeface="Poppins Light"/>
                <a:cs typeface="Poppins Light"/>
                <a:sym typeface="Poppins Light"/>
              </a:rPr>
              <a:t>kekayaan</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suatu</a:t>
            </a:r>
            <a:r>
              <a:rPr lang="en-GB" sz="700" dirty="0">
                <a:solidFill>
                  <a:srgbClr val="7F7F7F"/>
                </a:solidFill>
                <a:latin typeface="Poppins Light"/>
                <a:ea typeface="Poppins Light"/>
                <a:cs typeface="Poppins Light"/>
                <a:sym typeface="Poppins Light"/>
              </a:rPr>
              <a:t> negara (Landreth &amp; </a:t>
            </a:r>
            <a:r>
              <a:rPr lang="en-GB" sz="700" dirty="0" err="1">
                <a:solidFill>
                  <a:srgbClr val="7F7F7F"/>
                </a:solidFill>
                <a:latin typeface="Poppins Light"/>
                <a:ea typeface="Poppins Light"/>
                <a:cs typeface="Poppins Light"/>
                <a:sym typeface="Poppins Light"/>
              </a:rPr>
              <a:t>Collander</a:t>
            </a:r>
            <a:r>
              <a:rPr lang="en-GB" sz="700" dirty="0">
                <a:solidFill>
                  <a:srgbClr val="7F7F7F"/>
                </a:solidFill>
                <a:latin typeface="Poppins Light"/>
                <a:ea typeface="Poppins Light"/>
                <a:cs typeface="Poppins Light"/>
                <a:sym typeface="Poppins Light"/>
              </a:rPr>
              <a:t>, 1994). </a:t>
            </a:r>
            <a:r>
              <a:rPr lang="en-GB" sz="700" dirty="0" err="1">
                <a:solidFill>
                  <a:srgbClr val="7F7F7F"/>
                </a:solidFill>
                <a:latin typeface="Poppins Light"/>
                <a:ea typeface="Poppins Light"/>
                <a:cs typeface="Poppins Light"/>
                <a:sym typeface="Poppins Light"/>
              </a:rPr>
              <a:t>Sosialisme</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merupakan</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kritik</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kepada</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Kapitalisme</a:t>
            </a:r>
            <a:r>
              <a:rPr lang="en-GB" sz="700" dirty="0">
                <a:solidFill>
                  <a:srgbClr val="7F7F7F"/>
                </a:solidFill>
                <a:latin typeface="Poppins Light"/>
                <a:ea typeface="Poppins Light"/>
                <a:cs typeface="Poppins Light"/>
                <a:sym typeface="Poppins Light"/>
              </a:rPr>
              <a:t>. Salah </a:t>
            </a:r>
            <a:r>
              <a:rPr lang="en-GB" sz="700" dirty="0" err="1">
                <a:solidFill>
                  <a:srgbClr val="7F7F7F"/>
                </a:solidFill>
                <a:latin typeface="Poppins Light"/>
                <a:ea typeface="Poppins Light"/>
                <a:cs typeface="Poppins Light"/>
                <a:sym typeface="Poppins Light"/>
              </a:rPr>
              <a:t>satu</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kritik</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Sosialisme</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kepada</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Kapitalisme</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adalah</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sistem</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tersebut</a:t>
            </a:r>
            <a:r>
              <a:rPr lang="en-GB" sz="700" dirty="0">
                <a:solidFill>
                  <a:srgbClr val="7F7F7F"/>
                </a:solidFill>
                <a:latin typeface="Poppins Light"/>
                <a:ea typeface="Poppins Light"/>
                <a:cs typeface="Poppins Light"/>
                <a:sym typeface="Poppins Light"/>
              </a:rPr>
              <a:t> </a:t>
            </a:r>
            <a:r>
              <a:rPr lang="en-GB" sz="700" dirty="0" err="1">
                <a:solidFill>
                  <a:srgbClr val="7F7F7F"/>
                </a:solidFill>
                <a:latin typeface="Poppins Light"/>
                <a:ea typeface="Poppins Light"/>
                <a:cs typeface="Poppins Light"/>
                <a:sym typeface="Poppins Light"/>
              </a:rPr>
              <a:t>membuat</a:t>
            </a:r>
            <a:r>
              <a:rPr lang="en-GB" sz="700" dirty="0">
                <a:solidFill>
                  <a:srgbClr val="7F7F7F"/>
                </a:solidFill>
                <a:latin typeface="Poppins Light"/>
                <a:ea typeface="Poppins Light"/>
                <a:cs typeface="Poppins Light"/>
                <a:sym typeface="Poppins Light"/>
              </a:rPr>
              <a:t> yang kaya </a:t>
            </a:r>
            <a:r>
              <a:rPr lang="en-GB" sz="700" dirty="0" err="1">
                <a:solidFill>
                  <a:srgbClr val="7F7F7F"/>
                </a:solidFill>
                <a:latin typeface="Poppins Light"/>
                <a:ea typeface="Poppins Light"/>
                <a:cs typeface="Poppins Light"/>
                <a:sym typeface="Poppins Light"/>
              </a:rPr>
              <a:t>semakin</a:t>
            </a:r>
            <a:r>
              <a:rPr lang="en-GB" sz="700" dirty="0">
                <a:solidFill>
                  <a:srgbClr val="7F7F7F"/>
                </a:solidFill>
                <a:latin typeface="Poppins Light"/>
                <a:ea typeface="Poppins Light"/>
                <a:cs typeface="Poppins Light"/>
                <a:sym typeface="Poppins Light"/>
              </a:rPr>
              <a:t> kaya dan yang miskin </a:t>
            </a:r>
            <a:r>
              <a:rPr lang="en-GB" sz="700" dirty="0" err="1">
                <a:solidFill>
                  <a:srgbClr val="7F7F7F"/>
                </a:solidFill>
                <a:latin typeface="Poppins Light"/>
                <a:ea typeface="Poppins Light"/>
                <a:cs typeface="Poppins Light"/>
                <a:sym typeface="Poppins Light"/>
              </a:rPr>
              <a:t>semakin</a:t>
            </a:r>
            <a:r>
              <a:rPr lang="en-GB" sz="700" dirty="0">
                <a:solidFill>
                  <a:srgbClr val="7F7F7F"/>
                </a:solidFill>
                <a:latin typeface="Poppins Light"/>
                <a:ea typeface="Poppins Light"/>
                <a:cs typeface="Poppins Light"/>
                <a:sym typeface="Poppins Light"/>
              </a:rPr>
              <a:t> miskin.</a:t>
            </a:r>
            <a:endParaRPr sz="700" dirty="0">
              <a:solidFill>
                <a:srgbClr val="7F7F7F"/>
              </a:solidFill>
              <a:latin typeface="Poppins Light"/>
              <a:ea typeface="Poppins Light"/>
              <a:cs typeface="Poppins Light"/>
              <a:sym typeface="Poppins Light"/>
            </a:endParaRPr>
          </a:p>
        </p:txBody>
      </p:sp>
      <p:sp>
        <p:nvSpPr>
          <p:cNvPr id="443" name="Google Shape;443;p50"/>
          <p:cNvSpPr txBox="1"/>
          <p:nvPr/>
        </p:nvSpPr>
        <p:spPr>
          <a:xfrm>
            <a:off x="2761797" y="551125"/>
            <a:ext cx="3620400" cy="592500"/>
          </a:xfrm>
          <a:prstGeom prst="rect">
            <a:avLst/>
          </a:prstGeom>
          <a:noFill/>
          <a:ln>
            <a:noFill/>
          </a:ln>
        </p:spPr>
        <p:txBody>
          <a:bodyPr spcFirstLastPara="1" wrap="square" lIns="68575" tIns="34275" rIns="68575" bIns="34275" anchor="t" anchorCtr="0">
            <a:noAutofit/>
          </a:bodyPr>
          <a:lstStyle/>
          <a:p>
            <a:pPr marL="0" marR="0" lvl="0" indent="0" algn="ctr" rtl="0">
              <a:lnSpc>
                <a:spcPct val="110000"/>
              </a:lnSpc>
              <a:spcBef>
                <a:spcPts val="0"/>
              </a:spcBef>
              <a:spcAft>
                <a:spcPts val="0"/>
              </a:spcAft>
              <a:buNone/>
            </a:pPr>
            <a:r>
              <a:rPr lang="en-GB" sz="1600">
                <a:latin typeface="Poppins Medium"/>
                <a:ea typeface="Poppins Medium"/>
                <a:cs typeface="Poppins Medium"/>
                <a:sym typeface="Poppins Medium"/>
              </a:rPr>
              <a:t>SUMMARY &amp;</a:t>
            </a:r>
            <a:endParaRPr sz="1600">
              <a:latin typeface="Poppins Medium"/>
              <a:ea typeface="Poppins Medium"/>
              <a:cs typeface="Poppins Medium"/>
              <a:sym typeface="Poppins Medium"/>
            </a:endParaRPr>
          </a:p>
          <a:p>
            <a:pPr marL="0" marR="0" lvl="0" indent="0" algn="ctr" rtl="0">
              <a:lnSpc>
                <a:spcPct val="110000"/>
              </a:lnSpc>
              <a:spcBef>
                <a:spcPts val="0"/>
              </a:spcBef>
              <a:spcAft>
                <a:spcPts val="0"/>
              </a:spcAft>
              <a:buNone/>
            </a:pPr>
            <a:r>
              <a:rPr lang="en-GB" sz="1600">
                <a:latin typeface="Poppins Medium"/>
                <a:ea typeface="Poppins Medium"/>
                <a:cs typeface="Poppins Medium"/>
                <a:sym typeface="Poppins Medium"/>
              </a:rPr>
              <a:t>RECOMMENDATION</a:t>
            </a:r>
            <a:endParaRPr sz="1600">
              <a:latin typeface="Poppins Medium"/>
              <a:ea typeface="Poppins Medium"/>
              <a:cs typeface="Poppins Medium"/>
              <a:sym typeface="Poppins Medium"/>
            </a:endParaRPr>
          </a:p>
        </p:txBody>
      </p:sp>
      <p:cxnSp>
        <p:nvCxnSpPr>
          <p:cNvPr id="444" name="Google Shape;444;p50"/>
          <p:cNvCxnSpPr/>
          <p:nvPr/>
        </p:nvCxnSpPr>
        <p:spPr>
          <a:xfrm>
            <a:off x="4254750" y="1200900"/>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pic>
        <p:nvPicPr>
          <p:cNvPr id="449" name="Google Shape;449;p51"/>
          <p:cNvPicPr preferRelativeResize="0"/>
          <p:nvPr/>
        </p:nvPicPr>
        <p:blipFill rotWithShape="1">
          <a:blip r:embed="rId3">
            <a:alphaModFix/>
          </a:blip>
          <a:srcRect t="79" b="79"/>
          <a:stretch/>
        </p:blipFill>
        <p:spPr>
          <a:xfrm>
            <a:off x="-50" y="0"/>
            <a:ext cx="9143999" cy="5143500"/>
          </a:xfrm>
          <a:prstGeom prst="rect">
            <a:avLst/>
          </a:prstGeom>
          <a:noFill/>
          <a:ln>
            <a:noFill/>
          </a:ln>
        </p:spPr>
      </p:pic>
      <p:sp>
        <p:nvSpPr>
          <p:cNvPr id="450" name="Google Shape;450;p51"/>
          <p:cNvSpPr txBox="1"/>
          <p:nvPr/>
        </p:nvSpPr>
        <p:spPr>
          <a:xfrm>
            <a:off x="4460700" y="1404800"/>
            <a:ext cx="3487500" cy="1616400"/>
          </a:xfrm>
          <a:prstGeom prst="rect">
            <a:avLst/>
          </a:prstGeom>
          <a:noFill/>
          <a:ln>
            <a:noFill/>
          </a:ln>
        </p:spPr>
        <p:txBody>
          <a:bodyPr spcFirstLastPara="1" wrap="square" lIns="68575" tIns="36000" rIns="68575" bIns="34275" anchor="ctr" anchorCtr="0">
            <a:noAutofit/>
          </a:bodyPr>
          <a:lstStyle/>
          <a:p>
            <a:pPr marL="0" marR="0" lvl="0" indent="0" algn="l" rtl="0">
              <a:lnSpc>
                <a:spcPct val="80000"/>
              </a:lnSpc>
              <a:spcBef>
                <a:spcPts val="0"/>
              </a:spcBef>
              <a:spcAft>
                <a:spcPts val="0"/>
              </a:spcAft>
              <a:buNone/>
            </a:pPr>
            <a:r>
              <a:rPr lang="en-GB" sz="5900">
                <a:solidFill>
                  <a:srgbClr val="069FB2"/>
                </a:solidFill>
                <a:latin typeface="Poppins SemiBold"/>
                <a:ea typeface="Poppins SemiBold"/>
                <a:cs typeface="Poppins SemiBold"/>
                <a:sym typeface="Poppins SemiBold"/>
              </a:rPr>
              <a:t>Thank</a:t>
            </a:r>
            <a:endParaRPr sz="5900">
              <a:solidFill>
                <a:srgbClr val="069FB2"/>
              </a:solidFill>
              <a:latin typeface="Poppins SemiBold"/>
              <a:ea typeface="Poppins SemiBold"/>
              <a:cs typeface="Poppins SemiBold"/>
              <a:sym typeface="Poppins SemiBold"/>
            </a:endParaRPr>
          </a:p>
          <a:p>
            <a:pPr marL="0" marR="0" lvl="0" indent="0" algn="l" rtl="0">
              <a:lnSpc>
                <a:spcPct val="80000"/>
              </a:lnSpc>
              <a:spcBef>
                <a:spcPts val="0"/>
              </a:spcBef>
              <a:spcAft>
                <a:spcPts val="0"/>
              </a:spcAft>
              <a:buNone/>
            </a:pPr>
            <a:r>
              <a:rPr lang="en-GB" sz="5900">
                <a:solidFill>
                  <a:srgbClr val="069FB2"/>
                </a:solidFill>
                <a:latin typeface="Poppins SemiBold"/>
                <a:ea typeface="Poppins SemiBold"/>
                <a:cs typeface="Poppins SemiBold"/>
                <a:sym typeface="Poppins SemiBold"/>
              </a:rPr>
              <a:t>You</a:t>
            </a:r>
            <a:endParaRPr sz="5900">
              <a:solidFill>
                <a:srgbClr val="069FB2"/>
              </a:solidFill>
              <a:latin typeface="Poppins SemiBold"/>
              <a:ea typeface="Poppins SemiBold"/>
              <a:cs typeface="Poppins SemiBold"/>
              <a:sym typeface="Poppins SemiBold"/>
            </a:endParaRPr>
          </a:p>
        </p:txBody>
      </p:sp>
      <p:cxnSp>
        <p:nvCxnSpPr>
          <p:cNvPr id="451" name="Google Shape;451;p51"/>
          <p:cNvCxnSpPr/>
          <p:nvPr/>
        </p:nvCxnSpPr>
        <p:spPr>
          <a:xfrm>
            <a:off x="876610" y="362252"/>
            <a:ext cx="1129500" cy="0"/>
          </a:xfrm>
          <a:prstGeom prst="straightConnector1">
            <a:avLst/>
          </a:prstGeom>
          <a:noFill/>
          <a:ln w="28575" cap="flat" cmpd="sng">
            <a:solidFill>
              <a:srgbClr val="F1C232"/>
            </a:solidFill>
            <a:prstDash val="solid"/>
            <a:miter lim="800000"/>
            <a:headEnd type="none" w="sm" len="sm"/>
            <a:tailEnd type="none" w="sm" len="sm"/>
          </a:ln>
        </p:spPr>
      </p:cxnSp>
      <p:sp>
        <p:nvSpPr>
          <p:cNvPr id="452" name="Google Shape;452;p51"/>
          <p:cNvSpPr txBox="1"/>
          <p:nvPr/>
        </p:nvSpPr>
        <p:spPr>
          <a:xfrm>
            <a:off x="276376" y="224413"/>
            <a:ext cx="600300" cy="2655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1300" b="0" i="0" u="none" strike="noStrike" cap="none">
                <a:solidFill>
                  <a:schemeClr val="lt1"/>
                </a:solidFill>
                <a:highlight>
                  <a:srgbClr val="069FB2"/>
                </a:highlight>
                <a:latin typeface="Poppins SemiBold"/>
                <a:ea typeface="Poppins SemiBold"/>
                <a:cs typeface="Poppins SemiBold"/>
                <a:sym typeface="Poppins SemiBold"/>
              </a:rPr>
              <a:t>20</a:t>
            </a:r>
            <a:r>
              <a:rPr lang="en-GB" sz="1300">
                <a:solidFill>
                  <a:schemeClr val="lt1"/>
                </a:solidFill>
                <a:highlight>
                  <a:srgbClr val="069FB2"/>
                </a:highlight>
                <a:latin typeface="Poppins SemiBold"/>
                <a:ea typeface="Poppins SemiBold"/>
                <a:cs typeface="Poppins SemiBold"/>
                <a:sym typeface="Poppins SemiBold"/>
              </a:rPr>
              <a:t>20</a:t>
            </a:r>
            <a:endParaRPr sz="1100">
              <a:highlight>
                <a:srgbClr val="069FB2"/>
              </a:highlight>
            </a:endParaRPr>
          </a:p>
        </p:txBody>
      </p:sp>
      <p:sp>
        <p:nvSpPr>
          <p:cNvPr id="456" name="Google Shape;456;p51"/>
          <p:cNvSpPr txBox="1"/>
          <p:nvPr/>
        </p:nvSpPr>
        <p:spPr>
          <a:xfrm>
            <a:off x="4460700" y="3021200"/>
            <a:ext cx="3039300" cy="2424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None/>
            </a:pPr>
            <a:r>
              <a:rPr lang="en-GB" sz="800">
                <a:solidFill>
                  <a:srgbClr val="069FB2"/>
                </a:solidFill>
                <a:latin typeface="Poppins SemiBold"/>
                <a:ea typeface="Poppins SemiBold"/>
                <a:cs typeface="Poppins SemiBold"/>
                <a:sym typeface="Poppins SemiBold"/>
              </a:rPr>
              <a:t>REZKI TRIANTO</a:t>
            </a:r>
            <a:r>
              <a:rPr lang="en-GB" sz="1100">
                <a:solidFill>
                  <a:srgbClr val="069FB2"/>
                </a:solidFill>
              </a:rPr>
              <a:t> | </a:t>
            </a:r>
            <a:r>
              <a:rPr lang="en-GB" sz="800">
                <a:solidFill>
                  <a:srgbClr val="069FB2"/>
                </a:solidFill>
                <a:latin typeface="Poppins SemiBold"/>
                <a:ea typeface="Poppins SemiBold"/>
                <a:cs typeface="Poppins SemiBold"/>
                <a:sym typeface="Poppins SemiBold"/>
              </a:rPr>
              <a:t>RIZQI MAHMUDA</a:t>
            </a:r>
            <a:r>
              <a:rPr lang="en-GB" sz="1100">
                <a:solidFill>
                  <a:srgbClr val="069FB2"/>
                </a:solidFill>
              </a:rPr>
              <a:t> | </a:t>
            </a:r>
            <a:r>
              <a:rPr lang="en-GB" sz="800">
                <a:solidFill>
                  <a:srgbClr val="069FB2"/>
                </a:solidFill>
                <a:latin typeface="Poppins SemiBold"/>
                <a:ea typeface="Poppins SemiBold"/>
                <a:cs typeface="Poppins SemiBold"/>
                <a:sym typeface="Poppins SemiBold"/>
              </a:rPr>
              <a:t>SHANDRAK LHA ROY</a:t>
            </a:r>
            <a:endParaRPr sz="1100">
              <a:solidFill>
                <a:srgbClr val="069FB2"/>
              </a:solidFill>
            </a:endParaRPr>
          </a:p>
          <a:p>
            <a:pPr marL="0" lvl="0" indent="0" algn="l" rtl="0">
              <a:spcBef>
                <a:spcPts val="0"/>
              </a:spcBef>
              <a:spcAft>
                <a:spcPts val="0"/>
              </a:spcAft>
              <a:buNone/>
            </a:pPr>
            <a:endParaRPr sz="1100">
              <a:solidFill>
                <a:srgbClr val="0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40"/>
          <p:cNvPicPr preferRelativeResize="0"/>
          <p:nvPr/>
        </p:nvPicPr>
        <p:blipFill rotWithShape="1">
          <a:blip r:embed="rId3">
            <a:alphaModFix/>
          </a:blip>
          <a:srcRect t="79" b="79"/>
          <a:stretch/>
        </p:blipFill>
        <p:spPr>
          <a:xfrm>
            <a:off x="-50" y="0"/>
            <a:ext cx="9143999" cy="5143500"/>
          </a:xfrm>
          <a:prstGeom prst="rect">
            <a:avLst/>
          </a:prstGeom>
          <a:noFill/>
          <a:ln>
            <a:noFill/>
          </a:ln>
        </p:spPr>
      </p:pic>
      <p:grpSp>
        <p:nvGrpSpPr>
          <p:cNvPr id="181" name="Google Shape;181;p40"/>
          <p:cNvGrpSpPr/>
          <p:nvPr/>
        </p:nvGrpSpPr>
        <p:grpSpPr>
          <a:xfrm>
            <a:off x="551447" y="1805067"/>
            <a:ext cx="1398248" cy="1281170"/>
            <a:chOff x="1258725" y="895200"/>
            <a:chExt cx="1118778" cy="1025100"/>
          </a:xfrm>
        </p:grpSpPr>
        <p:sp>
          <p:nvSpPr>
            <p:cNvPr id="182" name="Google Shape;182;p40"/>
            <p:cNvSpPr/>
            <p:nvPr/>
          </p:nvSpPr>
          <p:spPr>
            <a:xfrm>
              <a:off x="1258725" y="895200"/>
              <a:ext cx="1025100" cy="1025100"/>
            </a:xfrm>
            <a:prstGeom prst="ellipse">
              <a:avLst/>
            </a:prstGeom>
            <a:solidFill>
              <a:srgbClr val="0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BACK-</a:t>
              </a:r>
              <a:endParaRPr sz="800">
                <a:solidFill>
                  <a:schemeClr val="lt1"/>
                </a:solidFill>
                <a:latin typeface="Poppins SemiBold"/>
                <a:ea typeface="Poppins SemiBold"/>
                <a:cs typeface="Poppins SemiBold"/>
                <a:sym typeface="Poppins SemiBold"/>
              </a:endParaRPr>
            </a:p>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GROUND</a:t>
              </a:r>
              <a:endParaRPr>
                <a:solidFill>
                  <a:srgbClr val="FFFFFF"/>
                </a:solidFill>
              </a:endParaRPr>
            </a:p>
          </p:txBody>
        </p:sp>
        <p:sp>
          <p:nvSpPr>
            <p:cNvPr id="183" name="Google Shape;183;p40"/>
            <p:cNvSpPr/>
            <p:nvPr/>
          </p:nvSpPr>
          <p:spPr>
            <a:xfrm>
              <a:off x="2010003" y="957397"/>
              <a:ext cx="367500" cy="367500"/>
            </a:xfrm>
            <a:prstGeom prst="ellipse">
              <a:avLst/>
            </a:prstGeom>
            <a:solidFill>
              <a:srgbClr val="FFFFFF"/>
            </a:solidFill>
            <a:ln w="9525" cap="flat" cmpd="sng">
              <a:solidFill>
                <a:srgbClr val="069FB2"/>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262626"/>
                  </a:solidFill>
                  <a:latin typeface="Poppins SemiBold"/>
                  <a:ea typeface="Poppins SemiBold"/>
                  <a:cs typeface="Poppins SemiBold"/>
                  <a:sym typeface="Poppins SemiBold"/>
                </a:rPr>
                <a:t>01</a:t>
              </a:r>
              <a:endParaRPr sz="1000"/>
            </a:p>
          </p:txBody>
        </p:sp>
      </p:grpSp>
      <p:grpSp>
        <p:nvGrpSpPr>
          <p:cNvPr id="184" name="Google Shape;184;p40"/>
          <p:cNvGrpSpPr/>
          <p:nvPr/>
        </p:nvGrpSpPr>
        <p:grpSpPr>
          <a:xfrm>
            <a:off x="2212165" y="1805067"/>
            <a:ext cx="1398248" cy="1281170"/>
            <a:chOff x="1258725" y="895200"/>
            <a:chExt cx="1118778" cy="1025100"/>
          </a:xfrm>
        </p:grpSpPr>
        <p:sp>
          <p:nvSpPr>
            <p:cNvPr id="185" name="Google Shape;185;p40"/>
            <p:cNvSpPr/>
            <p:nvPr/>
          </p:nvSpPr>
          <p:spPr>
            <a:xfrm>
              <a:off x="1258725" y="895200"/>
              <a:ext cx="1025100" cy="1025100"/>
            </a:xfrm>
            <a:prstGeom prst="ellipse">
              <a:avLst/>
            </a:prstGeom>
            <a:solidFill>
              <a:srgbClr val="0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PRE-</a:t>
              </a:r>
              <a:endParaRPr sz="800">
                <a:solidFill>
                  <a:schemeClr val="lt1"/>
                </a:solidFill>
                <a:latin typeface="Poppins SemiBold"/>
                <a:ea typeface="Poppins SemiBold"/>
                <a:cs typeface="Poppins SemiBold"/>
                <a:sym typeface="Poppins SemiBold"/>
              </a:endParaRPr>
            </a:p>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PROCESSING</a:t>
              </a:r>
              <a:endParaRPr>
                <a:solidFill>
                  <a:srgbClr val="FFFFFF"/>
                </a:solidFill>
              </a:endParaRPr>
            </a:p>
          </p:txBody>
        </p:sp>
        <p:sp>
          <p:nvSpPr>
            <p:cNvPr id="186" name="Google Shape;186;p40"/>
            <p:cNvSpPr/>
            <p:nvPr/>
          </p:nvSpPr>
          <p:spPr>
            <a:xfrm>
              <a:off x="2010003" y="957397"/>
              <a:ext cx="367500" cy="367500"/>
            </a:xfrm>
            <a:prstGeom prst="ellipse">
              <a:avLst/>
            </a:prstGeom>
            <a:solidFill>
              <a:srgbClr val="FFFFFF"/>
            </a:solidFill>
            <a:ln w="9525" cap="flat" cmpd="sng">
              <a:solidFill>
                <a:srgbClr val="069FB2"/>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262626"/>
                  </a:solidFill>
                  <a:latin typeface="Poppins SemiBold"/>
                  <a:ea typeface="Poppins SemiBold"/>
                  <a:cs typeface="Poppins SemiBold"/>
                  <a:sym typeface="Poppins SemiBold"/>
                </a:rPr>
                <a:t>02</a:t>
              </a:r>
              <a:endParaRPr sz="1000"/>
            </a:p>
          </p:txBody>
        </p:sp>
      </p:grpSp>
      <p:grpSp>
        <p:nvGrpSpPr>
          <p:cNvPr id="187" name="Google Shape;187;p40"/>
          <p:cNvGrpSpPr/>
          <p:nvPr/>
        </p:nvGrpSpPr>
        <p:grpSpPr>
          <a:xfrm>
            <a:off x="3872884" y="1805067"/>
            <a:ext cx="1398248" cy="1281170"/>
            <a:chOff x="1258725" y="895200"/>
            <a:chExt cx="1118778" cy="1025100"/>
          </a:xfrm>
        </p:grpSpPr>
        <p:sp>
          <p:nvSpPr>
            <p:cNvPr id="188" name="Google Shape;188;p40"/>
            <p:cNvSpPr/>
            <p:nvPr/>
          </p:nvSpPr>
          <p:spPr>
            <a:xfrm>
              <a:off x="1258725" y="895200"/>
              <a:ext cx="1025100" cy="1025100"/>
            </a:xfrm>
            <a:prstGeom prst="ellipse">
              <a:avLst/>
            </a:prstGeom>
            <a:solidFill>
              <a:srgbClr val="0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INSIGHT</a:t>
              </a:r>
              <a:endParaRPr>
                <a:solidFill>
                  <a:srgbClr val="FFFFFF"/>
                </a:solidFill>
              </a:endParaRPr>
            </a:p>
          </p:txBody>
        </p:sp>
        <p:sp>
          <p:nvSpPr>
            <p:cNvPr id="189" name="Google Shape;189;p40"/>
            <p:cNvSpPr/>
            <p:nvPr/>
          </p:nvSpPr>
          <p:spPr>
            <a:xfrm>
              <a:off x="2010003" y="957397"/>
              <a:ext cx="367500" cy="367500"/>
            </a:xfrm>
            <a:prstGeom prst="ellipse">
              <a:avLst/>
            </a:prstGeom>
            <a:solidFill>
              <a:srgbClr val="FFFFFF"/>
            </a:solidFill>
            <a:ln w="9525" cap="flat" cmpd="sng">
              <a:solidFill>
                <a:srgbClr val="069FB2"/>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262626"/>
                  </a:solidFill>
                  <a:latin typeface="Poppins SemiBold"/>
                  <a:ea typeface="Poppins SemiBold"/>
                  <a:cs typeface="Poppins SemiBold"/>
                  <a:sym typeface="Poppins SemiBold"/>
                </a:rPr>
                <a:t>03</a:t>
              </a:r>
              <a:endParaRPr sz="1000"/>
            </a:p>
          </p:txBody>
        </p:sp>
      </p:grpSp>
      <p:grpSp>
        <p:nvGrpSpPr>
          <p:cNvPr id="190" name="Google Shape;190;p40"/>
          <p:cNvGrpSpPr/>
          <p:nvPr/>
        </p:nvGrpSpPr>
        <p:grpSpPr>
          <a:xfrm>
            <a:off x="5533602" y="1805067"/>
            <a:ext cx="1398248" cy="1281170"/>
            <a:chOff x="1258725" y="895200"/>
            <a:chExt cx="1118778" cy="1025100"/>
          </a:xfrm>
        </p:grpSpPr>
        <p:sp>
          <p:nvSpPr>
            <p:cNvPr id="191" name="Google Shape;191;p40"/>
            <p:cNvSpPr/>
            <p:nvPr/>
          </p:nvSpPr>
          <p:spPr>
            <a:xfrm>
              <a:off x="1258725" y="895200"/>
              <a:ext cx="1025100" cy="1025100"/>
            </a:xfrm>
            <a:prstGeom prst="ellipse">
              <a:avLst/>
            </a:prstGeom>
            <a:solidFill>
              <a:srgbClr val="0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MODELING</a:t>
              </a:r>
              <a:endParaRPr>
                <a:solidFill>
                  <a:srgbClr val="FFFFFF"/>
                </a:solidFill>
              </a:endParaRPr>
            </a:p>
          </p:txBody>
        </p:sp>
        <p:sp>
          <p:nvSpPr>
            <p:cNvPr id="192" name="Google Shape;192;p40"/>
            <p:cNvSpPr/>
            <p:nvPr/>
          </p:nvSpPr>
          <p:spPr>
            <a:xfrm>
              <a:off x="2010003" y="957397"/>
              <a:ext cx="367500" cy="367500"/>
            </a:xfrm>
            <a:prstGeom prst="ellipse">
              <a:avLst/>
            </a:prstGeom>
            <a:solidFill>
              <a:srgbClr val="FFFFFF"/>
            </a:solidFill>
            <a:ln w="9525" cap="flat" cmpd="sng">
              <a:solidFill>
                <a:srgbClr val="069FB2"/>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262626"/>
                  </a:solidFill>
                  <a:latin typeface="Poppins SemiBold"/>
                  <a:ea typeface="Poppins SemiBold"/>
                  <a:cs typeface="Poppins SemiBold"/>
                  <a:sym typeface="Poppins SemiBold"/>
                </a:rPr>
                <a:t>04</a:t>
              </a:r>
              <a:endParaRPr sz="1000"/>
            </a:p>
          </p:txBody>
        </p:sp>
      </p:grpSp>
      <p:grpSp>
        <p:nvGrpSpPr>
          <p:cNvPr id="193" name="Google Shape;193;p40"/>
          <p:cNvGrpSpPr/>
          <p:nvPr/>
        </p:nvGrpSpPr>
        <p:grpSpPr>
          <a:xfrm>
            <a:off x="7194320" y="1805067"/>
            <a:ext cx="1398248" cy="1281170"/>
            <a:chOff x="1258725" y="895200"/>
            <a:chExt cx="1118778" cy="1025100"/>
          </a:xfrm>
        </p:grpSpPr>
        <p:sp>
          <p:nvSpPr>
            <p:cNvPr id="194" name="Google Shape;194;p40"/>
            <p:cNvSpPr/>
            <p:nvPr/>
          </p:nvSpPr>
          <p:spPr>
            <a:xfrm>
              <a:off x="1258725" y="895200"/>
              <a:ext cx="1025100" cy="1025100"/>
            </a:xfrm>
            <a:prstGeom prst="ellipse">
              <a:avLst/>
            </a:prstGeom>
            <a:solidFill>
              <a:srgbClr val="0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a:solidFill>
                    <a:schemeClr val="lt1"/>
                  </a:solidFill>
                  <a:latin typeface="Poppins SemiBold"/>
                  <a:ea typeface="Poppins SemiBold"/>
                  <a:cs typeface="Poppins SemiBold"/>
                  <a:sym typeface="Poppins SemiBold"/>
                </a:rPr>
                <a:t>SUMMARY &amp; RECOMMENDATION</a:t>
              </a:r>
              <a:endParaRPr>
                <a:solidFill>
                  <a:srgbClr val="FFFFFF"/>
                </a:solidFill>
              </a:endParaRPr>
            </a:p>
          </p:txBody>
        </p:sp>
        <p:sp>
          <p:nvSpPr>
            <p:cNvPr id="195" name="Google Shape;195;p40"/>
            <p:cNvSpPr/>
            <p:nvPr/>
          </p:nvSpPr>
          <p:spPr>
            <a:xfrm>
              <a:off x="2010003" y="957397"/>
              <a:ext cx="367500" cy="367500"/>
            </a:xfrm>
            <a:prstGeom prst="ellipse">
              <a:avLst/>
            </a:prstGeom>
            <a:solidFill>
              <a:srgbClr val="FFFFFF"/>
            </a:solidFill>
            <a:ln w="9525" cap="flat" cmpd="sng">
              <a:solidFill>
                <a:srgbClr val="069FB2"/>
              </a:solidFill>
              <a:prstDash val="dot"/>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262626"/>
                  </a:solidFill>
                  <a:latin typeface="Poppins SemiBold"/>
                  <a:ea typeface="Poppins SemiBold"/>
                  <a:cs typeface="Poppins SemiBold"/>
                  <a:sym typeface="Poppins SemiBold"/>
                </a:rPr>
                <a:t>05</a:t>
              </a:r>
              <a:endParaRPr sz="1000"/>
            </a:p>
          </p:txBody>
        </p:sp>
      </p:grpSp>
      <p:sp>
        <p:nvSpPr>
          <p:cNvPr id="199" name="Google Shape;199;p40"/>
          <p:cNvSpPr txBox="1"/>
          <p:nvPr/>
        </p:nvSpPr>
        <p:spPr>
          <a:xfrm>
            <a:off x="2828250" y="966525"/>
            <a:ext cx="3487500" cy="496800"/>
          </a:xfrm>
          <a:prstGeom prst="rect">
            <a:avLst/>
          </a:prstGeom>
          <a:noFill/>
          <a:ln>
            <a:noFill/>
          </a:ln>
        </p:spPr>
        <p:txBody>
          <a:bodyPr spcFirstLastPara="1" wrap="square" lIns="68575" tIns="36000" rIns="68575" bIns="34275" anchor="ctr" anchorCtr="0">
            <a:noAutofit/>
          </a:bodyPr>
          <a:lstStyle/>
          <a:p>
            <a:pPr marL="0" marR="0" lvl="0" indent="0" algn="ctr" rtl="0">
              <a:lnSpc>
                <a:spcPct val="80000"/>
              </a:lnSpc>
              <a:spcBef>
                <a:spcPts val="0"/>
              </a:spcBef>
              <a:spcAft>
                <a:spcPts val="0"/>
              </a:spcAft>
              <a:buNone/>
            </a:pPr>
            <a:r>
              <a:rPr lang="en-GB" sz="3000">
                <a:solidFill>
                  <a:srgbClr val="069FB2"/>
                </a:solidFill>
                <a:latin typeface="Poppins SemiBold"/>
                <a:ea typeface="Poppins SemiBold"/>
                <a:cs typeface="Poppins SemiBold"/>
                <a:sym typeface="Poppins SemiBold"/>
              </a:rPr>
              <a:t>INDEX</a:t>
            </a:r>
            <a:endParaRPr sz="3000">
              <a:solidFill>
                <a:srgbClr val="069FB2"/>
              </a:solidFill>
              <a:latin typeface="Poppins SemiBold"/>
              <a:ea typeface="Poppins SemiBold"/>
              <a:cs typeface="Poppins SemiBold"/>
              <a:sym typeface="Poppins SemiBold"/>
            </a:endParaRPr>
          </a:p>
        </p:txBody>
      </p:sp>
      <p:sp>
        <p:nvSpPr>
          <p:cNvPr id="200" name="Google Shape;200;p40"/>
          <p:cNvSpPr txBox="1"/>
          <p:nvPr/>
        </p:nvSpPr>
        <p:spPr>
          <a:xfrm>
            <a:off x="187500" y="236277"/>
            <a:ext cx="29634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1"/>
          <p:cNvSpPr/>
          <p:nvPr/>
        </p:nvSpPr>
        <p:spPr>
          <a:xfrm rot="-5400000">
            <a:off x="-123300" y="1234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BACKGROUND</a:t>
            </a:r>
            <a:endParaRPr sz="900">
              <a:solidFill>
                <a:srgbClr val="FFFFFF"/>
              </a:solidFill>
              <a:latin typeface="Poppins SemiBold"/>
              <a:ea typeface="Poppins SemiBold"/>
              <a:cs typeface="Poppins SemiBold"/>
              <a:sym typeface="Poppins SemiBold"/>
            </a:endParaRPr>
          </a:p>
        </p:txBody>
      </p:sp>
      <p:sp>
        <p:nvSpPr>
          <p:cNvPr id="209" name="Google Shape;209;p41"/>
          <p:cNvSpPr txBox="1"/>
          <p:nvPr/>
        </p:nvSpPr>
        <p:spPr>
          <a:xfrm>
            <a:off x="4695150" y="1196775"/>
            <a:ext cx="1552800" cy="893700"/>
          </a:xfrm>
          <a:prstGeom prst="rect">
            <a:avLst/>
          </a:prstGeom>
          <a:noFill/>
          <a:ln>
            <a:noFill/>
          </a:ln>
        </p:spPr>
        <p:txBody>
          <a:bodyPr spcFirstLastPara="1" wrap="square" lIns="68575" tIns="34275" rIns="68575" bIns="34275" anchor="t" anchorCtr="0">
            <a:noAutofit/>
          </a:bodyPr>
          <a:lstStyle/>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Perbedaan</a:t>
            </a:r>
            <a:endParaRPr sz="1500">
              <a:solidFill>
                <a:srgbClr val="0C0C0C"/>
              </a:solidFill>
              <a:latin typeface="Poppins SemiBold"/>
              <a:ea typeface="Poppins SemiBold"/>
              <a:cs typeface="Poppins SemiBold"/>
              <a:sym typeface="Poppins SemiBold"/>
            </a:endParaRPr>
          </a:p>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Pendapatan</a:t>
            </a:r>
            <a:endParaRPr sz="1500">
              <a:solidFill>
                <a:srgbClr val="0C0C0C"/>
              </a:solidFill>
              <a:latin typeface="Poppins SemiBold"/>
              <a:ea typeface="Poppins SemiBold"/>
              <a:cs typeface="Poppins SemiBold"/>
              <a:sym typeface="Poppins SemiBold"/>
            </a:endParaRPr>
          </a:p>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Per-Race</a:t>
            </a:r>
            <a:endParaRPr sz="1500">
              <a:solidFill>
                <a:srgbClr val="0C0C0C"/>
              </a:solidFill>
              <a:latin typeface="Poppins SemiBold"/>
              <a:ea typeface="Poppins SemiBold"/>
              <a:cs typeface="Poppins SemiBold"/>
              <a:sym typeface="Poppins SemiBold"/>
            </a:endParaRPr>
          </a:p>
        </p:txBody>
      </p:sp>
      <p:pic>
        <p:nvPicPr>
          <p:cNvPr id="210" name="Google Shape;210;p41"/>
          <p:cNvPicPr preferRelativeResize="0"/>
          <p:nvPr/>
        </p:nvPicPr>
        <p:blipFill rotWithShape="1">
          <a:blip r:embed="rId3">
            <a:alphaModFix/>
          </a:blip>
          <a:srcRect l="22038" t="5650" r="18041" b="5641"/>
          <a:stretch/>
        </p:blipFill>
        <p:spPr>
          <a:xfrm>
            <a:off x="2896038" y="909511"/>
            <a:ext cx="1487400" cy="1468200"/>
          </a:xfrm>
          <a:prstGeom prst="ellipse">
            <a:avLst/>
          </a:prstGeom>
          <a:noFill/>
          <a:ln>
            <a:noFill/>
          </a:ln>
        </p:spPr>
      </p:pic>
      <p:sp>
        <p:nvSpPr>
          <p:cNvPr id="211" name="Google Shape;211;p41"/>
          <p:cNvSpPr txBox="1"/>
          <p:nvPr/>
        </p:nvSpPr>
        <p:spPr>
          <a:xfrm>
            <a:off x="4695150" y="3053069"/>
            <a:ext cx="1552800" cy="893700"/>
          </a:xfrm>
          <a:prstGeom prst="rect">
            <a:avLst/>
          </a:prstGeom>
          <a:noFill/>
          <a:ln>
            <a:noFill/>
          </a:ln>
        </p:spPr>
        <p:txBody>
          <a:bodyPr spcFirstLastPara="1" wrap="square" lIns="68575" tIns="34275" rIns="68575" bIns="34275" anchor="t" anchorCtr="0">
            <a:noAutofit/>
          </a:bodyPr>
          <a:lstStyle/>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Peningkatan</a:t>
            </a:r>
            <a:endParaRPr sz="1500">
              <a:solidFill>
                <a:srgbClr val="0C0C0C"/>
              </a:solidFill>
              <a:latin typeface="Poppins SemiBold"/>
              <a:ea typeface="Poppins SemiBold"/>
              <a:cs typeface="Poppins SemiBold"/>
              <a:sym typeface="Poppins SemiBold"/>
            </a:endParaRPr>
          </a:p>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Pendapatan</a:t>
            </a:r>
            <a:endParaRPr sz="1500">
              <a:solidFill>
                <a:srgbClr val="0C0C0C"/>
              </a:solidFill>
              <a:latin typeface="Poppins SemiBold"/>
              <a:ea typeface="Poppins SemiBold"/>
              <a:cs typeface="Poppins SemiBold"/>
              <a:sym typeface="Poppins SemiBold"/>
            </a:endParaRPr>
          </a:p>
          <a:p>
            <a:pPr marL="0" marR="0" lvl="0" indent="0" algn="just" rtl="0">
              <a:spcBef>
                <a:spcPts val="0"/>
              </a:spcBef>
              <a:spcAft>
                <a:spcPts val="0"/>
              </a:spcAft>
              <a:buNone/>
            </a:pPr>
            <a:r>
              <a:rPr lang="en-GB" sz="1500">
                <a:solidFill>
                  <a:srgbClr val="0C0C0C"/>
                </a:solidFill>
                <a:latin typeface="Poppins SemiBold"/>
                <a:ea typeface="Poppins SemiBold"/>
                <a:cs typeface="Poppins SemiBold"/>
                <a:sym typeface="Poppins SemiBold"/>
              </a:rPr>
              <a:t>Negara</a:t>
            </a:r>
            <a:endParaRPr sz="1500">
              <a:solidFill>
                <a:srgbClr val="0C0C0C"/>
              </a:solidFill>
              <a:latin typeface="Poppins SemiBold"/>
              <a:ea typeface="Poppins SemiBold"/>
              <a:cs typeface="Poppins SemiBold"/>
              <a:sym typeface="Poppins SemiBold"/>
            </a:endParaRPr>
          </a:p>
        </p:txBody>
      </p:sp>
      <p:pic>
        <p:nvPicPr>
          <p:cNvPr id="212" name="Google Shape;212;p41"/>
          <p:cNvPicPr preferRelativeResize="0"/>
          <p:nvPr/>
        </p:nvPicPr>
        <p:blipFill rotWithShape="1">
          <a:blip r:embed="rId4">
            <a:alphaModFix/>
          </a:blip>
          <a:srcRect l="3639" t="11676" r="36702"/>
          <a:stretch/>
        </p:blipFill>
        <p:spPr>
          <a:xfrm>
            <a:off x="2896038" y="2765793"/>
            <a:ext cx="1487400" cy="1468200"/>
          </a:xfrm>
          <a:prstGeom prst="ellipse">
            <a:avLst/>
          </a:prstGeom>
          <a:noFill/>
          <a:ln>
            <a:noFill/>
          </a:ln>
        </p:spPr>
      </p:pic>
      <p:sp>
        <p:nvSpPr>
          <p:cNvPr id="213" name="Google Shape;213;p41"/>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214" name="Google Shape;214;p41"/>
          <p:cNvSpPr/>
          <p:nvPr/>
        </p:nvSpPr>
        <p:spPr>
          <a:xfrm rot="-5400000">
            <a:off x="-260850" y="12896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215" name="Google Shape;215;p41"/>
          <p:cNvSpPr/>
          <p:nvPr/>
        </p:nvSpPr>
        <p:spPr>
          <a:xfrm rot="-5400000">
            <a:off x="-260850" y="23183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216" name="Google Shape;216;p41"/>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217" name="Google Shape;217;p41"/>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42"/>
          <p:cNvPicPr preferRelativeResize="0"/>
          <p:nvPr/>
        </p:nvPicPr>
        <p:blipFill rotWithShape="1">
          <a:blip r:embed="rId3">
            <a:alphaModFix/>
          </a:blip>
          <a:srcRect l="-10"/>
          <a:stretch/>
        </p:blipFill>
        <p:spPr>
          <a:xfrm>
            <a:off x="507000" y="0"/>
            <a:ext cx="3978083" cy="5143504"/>
          </a:xfrm>
          <a:prstGeom prst="rect">
            <a:avLst/>
          </a:prstGeom>
          <a:noFill/>
          <a:ln>
            <a:noFill/>
          </a:ln>
        </p:spPr>
      </p:pic>
      <p:sp>
        <p:nvSpPr>
          <p:cNvPr id="223" name="Google Shape;223;p42"/>
          <p:cNvSpPr txBox="1"/>
          <p:nvPr/>
        </p:nvSpPr>
        <p:spPr>
          <a:xfrm>
            <a:off x="4882800" y="2144975"/>
            <a:ext cx="3928500" cy="1438500"/>
          </a:xfrm>
          <a:prstGeom prst="rect">
            <a:avLst/>
          </a:prstGeom>
          <a:noFill/>
          <a:ln>
            <a:noFill/>
          </a:ln>
        </p:spPr>
        <p:txBody>
          <a:bodyPr spcFirstLastPara="1" wrap="square" lIns="68575" tIns="34275" rIns="68575" bIns="34275" anchor="t" anchorCtr="0">
            <a:noAutofit/>
          </a:bodyPr>
          <a:lstStyle/>
          <a:p>
            <a:pPr marL="0" marR="0" lvl="0" indent="0" algn="l" rtl="0">
              <a:lnSpc>
                <a:spcPct val="114000"/>
              </a:lnSpc>
              <a:spcBef>
                <a:spcPts val="0"/>
              </a:spcBef>
              <a:spcAft>
                <a:spcPts val="0"/>
              </a:spcAft>
              <a:buNone/>
            </a:pPr>
            <a:r>
              <a:rPr lang="en-GB" sz="2000">
                <a:solidFill>
                  <a:srgbClr val="262626"/>
                </a:solidFill>
                <a:latin typeface="Poppins Medium"/>
                <a:ea typeface="Poppins Medium"/>
                <a:cs typeface="Poppins Medium"/>
                <a:sym typeface="Poppins Medium"/>
              </a:rPr>
              <a:t>MENGANALISA PENYEBAB ADANYA </a:t>
            </a:r>
            <a:r>
              <a:rPr lang="en-GB" sz="2000" b="1">
                <a:solidFill>
                  <a:srgbClr val="262626"/>
                </a:solidFill>
                <a:latin typeface="Poppins"/>
                <a:ea typeface="Poppins"/>
                <a:cs typeface="Poppins"/>
                <a:sym typeface="Poppins"/>
              </a:rPr>
              <a:t>“GAP INCOME”</a:t>
            </a:r>
            <a:r>
              <a:rPr lang="en-GB" sz="2000">
                <a:solidFill>
                  <a:srgbClr val="262626"/>
                </a:solidFill>
                <a:latin typeface="Poppins Medium"/>
                <a:ea typeface="Poppins Medium"/>
                <a:cs typeface="Poppins Medium"/>
                <a:sym typeface="Poppins Medium"/>
              </a:rPr>
              <a:t> UNTUK MENINGKATKAN PENDAPATAN NEGARA</a:t>
            </a:r>
            <a:endParaRPr sz="2000">
              <a:solidFill>
                <a:srgbClr val="262626"/>
              </a:solidFill>
              <a:latin typeface="Poppins Medium"/>
              <a:ea typeface="Poppins Medium"/>
              <a:cs typeface="Poppins Medium"/>
              <a:sym typeface="Poppins Medium"/>
            </a:endParaRPr>
          </a:p>
        </p:txBody>
      </p:sp>
      <p:sp>
        <p:nvSpPr>
          <p:cNvPr id="224" name="Google Shape;224;p42"/>
          <p:cNvSpPr txBox="1"/>
          <p:nvPr/>
        </p:nvSpPr>
        <p:spPr>
          <a:xfrm>
            <a:off x="4882800" y="1866881"/>
            <a:ext cx="2942400" cy="278100"/>
          </a:xfrm>
          <a:prstGeom prst="rect">
            <a:avLst/>
          </a:prstGeom>
          <a:noFill/>
          <a:ln>
            <a:noFill/>
          </a:ln>
        </p:spPr>
        <p:txBody>
          <a:bodyPr spcFirstLastPara="1" wrap="square" lIns="68575" tIns="34275" rIns="68575" bIns="34275" anchor="t" anchorCtr="0">
            <a:noAutofit/>
          </a:bodyPr>
          <a:lstStyle/>
          <a:p>
            <a:pPr marL="0" marR="0" lvl="0" indent="0" algn="just" rtl="0">
              <a:lnSpc>
                <a:spcPct val="150000"/>
              </a:lnSpc>
              <a:spcBef>
                <a:spcPts val="0"/>
              </a:spcBef>
              <a:spcAft>
                <a:spcPts val="0"/>
              </a:spcAft>
              <a:buNone/>
            </a:pPr>
            <a:r>
              <a:rPr lang="en-GB" sz="1000">
                <a:solidFill>
                  <a:srgbClr val="7F7F7F"/>
                </a:solidFill>
                <a:latin typeface="Lato"/>
                <a:ea typeface="Lato"/>
                <a:cs typeface="Lato"/>
                <a:sym typeface="Lato"/>
              </a:rPr>
              <a:t>Tujuan Analisa dari Adult Census Income</a:t>
            </a:r>
            <a:endParaRPr sz="1300"/>
          </a:p>
        </p:txBody>
      </p:sp>
      <p:sp>
        <p:nvSpPr>
          <p:cNvPr id="225" name="Google Shape;225;p42"/>
          <p:cNvSpPr/>
          <p:nvPr/>
        </p:nvSpPr>
        <p:spPr>
          <a:xfrm rot="-5400000">
            <a:off x="-123300" y="1234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BACKGROUND</a:t>
            </a:r>
            <a:endParaRPr sz="900">
              <a:solidFill>
                <a:srgbClr val="FFFFFF"/>
              </a:solidFill>
              <a:latin typeface="Poppins SemiBold"/>
              <a:ea typeface="Poppins SemiBold"/>
              <a:cs typeface="Poppins SemiBold"/>
              <a:sym typeface="Poppins SemiBold"/>
            </a:endParaRPr>
          </a:p>
        </p:txBody>
      </p:sp>
      <p:sp>
        <p:nvSpPr>
          <p:cNvPr id="226" name="Google Shape;226;p42"/>
          <p:cNvSpPr/>
          <p:nvPr/>
        </p:nvSpPr>
        <p:spPr>
          <a:xfrm rot="-5400000">
            <a:off x="-260850" y="12896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227" name="Google Shape;227;p42"/>
          <p:cNvSpPr/>
          <p:nvPr/>
        </p:nvSpPr>
        <p:spPr>
          <a:xfrm rot="-5400000">
            <a:off x="-260850" y="23183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228" name="Google Shape;228;p42"/>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229" name="Google Shape;229;p42"/>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233" name="Google Shape;233;p42"/>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43"/>
          <p:cNvPicPr preferRelativeResize="0"/>
          <p:nvPr/>
        </p:nvPicPr>
        <p:blipFill rotWithShape="1">
          <a:blip r:embed="rId3">
            <a:alphaModFix/>
          </a:blip>
          <a:srcRect t="79" b="79"/>
          <a:stretch/>
        </p:blipFill>
        <p:spPr>
          <a:xfrm flipH="1">
            <a:off x="-50" y="0"/>
            <a:ext cx="9143999" cy="5143500"/>
          </a:xfrm>
          <a:prstGeom prst="rect">
            <a:avLst/>
          </a:prstGeom>
          <a:noFill/>
          <a:ln>
            <a:noFill/>
          </a:ln>
        </p:spPr>
      </p:pic>
      <p:sp>
        <p:nvSpPr>
          <p:cNvPr id="239" name="Google Shape;239;p43"/>
          <p:cNvSpPr/>
          <p:nvPr/>
        </p:nvSpPr>
        <p:spPr>
          <a:xfrm rot="-5400000">
            <a:off x="-123300" y="11521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PRE-</a:t>
            </a:r>
            <a:endParaRPr sz="8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PROCESSING</a:t>
            </a:r>
            <a:endParaRPr sz="900">
              <a:solidFill>
                <a:srgbClr val="FFFFFF"/>
              </a:solidFill>
              <a:latin typeface="Poppins SemiBold"/>
              <a:ea typeface="Poppins SemiBold"/>
              <a:cs typeface="Poppins SemiBold"/>
              <a:sym typeface="Poppins SemiBold"/>
            </a:endParaRPr>
          </a:p>
        </p:txBody>
      </p:sp>
      <p:sp>
        <p:nvSpPr>
          <p:cNvPr id="240" name="Google Shape;240;p43"/>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241" name="Google Shape;241;p43"/>
          <p:cNvSpPr/>
          <p:nvPr/>
        </p:nvSpPr>
        <p:spPr>
          <a:xfrm rot="-5400000">
            <a:off x="-260850" y="23183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INSIGHT</a:t>
            </a:r>
            <a:endParaRPr sz="800">
              <a:solidFill>
                <a:srgbClr val="FFFFFF"/>
              </a:solidFill>
              <a:latin typeface="Poppins SemiBold"/>
              <a:ea typeface="Poppins SemiBold"/>
              <a:cs typeface="Poppins SemiBold"/>
              <a:sym typeface="Poppins SemiBold"/>
            </a:endParaRPr>
          </a:p>
        </p:txBody>
      </p:sp>
      <p:sp>
        <p:nvSpPr>
          <p:cNvPr id="242" name="Google Shape;242;p43"/>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243" name="Google Shape;243;p43"/>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247" name="Google Shape;247;p43"/>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248" name="Google Shape;248;p43"/>
          <p:cNvSpPr txBox="1"/>
          <p:nvPr/>
        </p:nvSpPr>
        <p:spPr>
          <a:xfrm>
            <a:off x="1721025" y="2494551"/>
            <a:ext cx="1432800" cy="9456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0"/>
              </a:spcBef>
              <a:spcAft>
                <a:spcPts val="0"/>
              </a:spcAft>
              <a:buNone/>
            </a:pPr>
            <a:r>
              <a:rPr lang="en-GB" sz="1000">
                <a:solidFill>
                  <a:srgbClr val="7F7F7F"/>
                </a:solidFill>
                <a:latin typeface="Lato"/>
                <a:ea typeface="Lato"/>
                <a:cs typeface="Lato"/>
                <a:sym typeface="Lato"/>
              </a:rPr>
              <a:t>Data yang digunakan </a:t>
            </a:r>
            <a:r>
              <a:rPr lang="en-GB" sz="1000" b="1">
                <a:solidFill>
                  <a:srgbClr val="7F7F7F"/>
                </a:solidFill>
                <a:latin typeface="Lato"/>
                <a:ea typeface="Lato"/>
                <a:cs typeface="Lato"/>
                <a:sym typeface="Lato"/>
              </a:rPr>
              <a:t>tahun 1995</a:t>
            </a:r>
            <a:endParaRPr sz="1000" b="1">
              <a:solidFill>
                <a:srgbClr val="7F7F7F"/>
              </a:solidFill>
              <a:latin typeface="Lato"/>
              <a:ea typeface="Lato"/>
              <a:cs typeface="Lato"/>
              <a:sym typeface="Lato"/>
            </a:endParaRPr>
          </a:p>
        </p:txBody>
      </p:sp>
      <p:grpSp>
        <p:nvGrpSpPr>
          <p:cNvPr id="249" name="Google Shape;249;p43"/>
          <p:cNvGrpSpPr/>
          <p:nvPr/>
        </p:nvGrpSpPr>
        <p:grpSpPr>
          <a:xfrm>
            <a:off x="3846119" y="1825718"/>
            <a:ext cx="562034" cy="562034"/>
            <a:chOff x="837205" y="3542332"/>
            <a:chExt cx="400024" cy="400024"/>
          </a:xfrm>
        </p:grpSpPr>
        <p:sp>
          <p:nvSpPr>
            <p:cNvPr id="250" name="Google Shape;250;p43"/>
            <p:cNvSpPr/>
            <p:nvPr/>
          </p:nvSpPr>
          <p:spPr>
            <a:xfrm>
              <a:off x="837205" y="3542332"/>
              <a:ext cx="400024" cy="400024"/>
            </a:xfrm>
            <a:custGeom>
              <a:avLst/>
              <a:gdLst/>
              <a:ahLst/>
              <a:cxnLst/>
              <a:rect l="l" t="t" r="r" b="b"/>
              <a:pathLst>
                <a:path w="128" h="128" extrusionOk="0">
                  <a:moveTo>
                    <a:pt x="116" y="0"/>
                  </a:moveTo>
                  <a:cubicBezTo>
                    <a:pt x="28" y="0"/>
                    <a:pt x="28" y="0"/>
                    <a:pt x="28" y="0"/>
                  </a:cubicBezTo>
                  <a:cubicBezTo>
                    <a:pt x="21" y="0"/>
                    <a:pt x="16" y="5"/>
                    <a:pt x="16" y="12"/>
                  </a:cubicBezTo>
                  <a:cubicBezTo>
                    <a:pt x="16" y="20"/>
                    <a:pt x="16" y="20"/>
                    <a:pt x="16" y="20"/>
                  </a:cubicBezTo>
                  <a:cubicBezTo>
                    <a:pt x="12" y="20"/>
                    <a:pt x="12" y="20"/>
                    <a:pt x="12" y="20"/>
                  </a:cubicBezTo>
                  <a:cubicBezTo>
                    <a:pt x="5" y="20"/>
                    <a:pt x="0" y="25"/>
                    <a:pt x="0" y="32"/>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2"/>
                    <a:pt x="128" y="12"/>
                    <a:pt x="128" y="12"/>
                  </a:cubicBezTo>
                  <a:cubicBezTo>
                    <a:pt x="128" y="5"/>
                    <a:pt x="123" y="0"/>
                    <a:pt x="116" y="0"/>
                  </a:cubicBezTo>
                  <a:close/>
                  <a:moveTo>
                    <a:pt x="120" y="112"/>
                  </a:moveTo>
                  <a:cubicBezTo>
                    <a:pt x="120" y="116"/>
                    <a:pt x="116" y="120"/>
                    <a:pt x="112" y="120"/>
                  </a:cubicBezTo>
                  <a:cubicBezTo>
                    <a:pt x="16" y="120"/>
                    <a:pt x="16" y="120"/>
                    <a:pt x="16" y="120"/>
                  </a:cubicBezTo>
                  <a:cubicBezTo>
                    <a:pt x="12" y="120"/>
                    <a:pt x="8" y="116"/>
                    <a:pt x="8" y="112"/>
                  </a:cubicBezTo>
                  <a:cubicBezTo>
                    <a:pt x="8" y="32"/>
                    <a:pt x="8" y="32"/>
                    <a:pt x="8" y="32"/>
                  </a:cubicBezTo>
                  <a:cubicBezTo>
                    <a:pt x="8" y="30"/>
                    <a:pt x="10" y="28"/>
                    <a:pt x="12" y="28"/>
                  </a:cubicBezTo>
                  <a:cubicBezTo>
                    <a:pt x="16" y="28"/>
                    <a:pt x="16" y="28"/>
                    <a:pt x="16" y="28"/>
                  </a:cubicBezTo>
                  <a:cubicBezTo>
                    <a:pt x="16" y="108"/>
                    <a:pt x="16" y="108"/>
                    <a:pt x="16" y="108"/>
                  </a:cubicBezTo>
                  <a:cubicBezTo>
                    <a:pt x="16" y="110"/>
                    <a:pt x="18" y="112"/>
                    <a:pt x="20" y="112"/>
                  </a:cubicBezTo>
                  <a:cubicBezTo>
                    <a:pt x="22" y="112"/>
                    <a:pt x="24" y="110"/>
                    <a:pt x="24" y="108"/>
                  </a:cubicBezTo>
                  <a:cubicBezTo>
                    <a:pt x="24" y="12"/>
                    <a:pt x="24" y="12"/>
                    <a:pt x="24" y="12"/>
                  </a:cubicBezTo>
                  <a:cubicBezTo>
                    <a:pt x="24" y="10"/>
                    <a:pt x="26" y="8"/>
                    <a:pt x="28" y="8"/>
                  </a:cubicBezTo>
                  <a:cubicBezTo>
                    <a:pt x="116" y="8"/>
                    <a:pt x="116" y="8"/>
                    <a:pt x="116" y="8"/>
                  </a:cubicBezTo>
                  <a:cubicBezTo>
                    <a:pt x="118" y="8"/>
                    <a:pt x="120" y="10"/>
                    <a:pt x="120" y="12"/>
                  </a:cubicBezTo>
                  <a:lnTo>
                    <a:pt x="120" y="112"/>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1" name="Google Shape;251;p43"/>
            <p:cNvSpPr/>
            <p:nvPr/>
          </p:nvSpPr>
          <p:spPr>
            <a:xfrm>
              <a:off x="1074843" y="3692836"/>
              <a:ext cx="112218" cy="11882"/>
            </a:xfrm>
            <a:custGeom>
              <a:avLst/>
              <a:gdLst/>
              <a:ahLst/>
              <a:cxnLst/>
              <a:rect l="l" t="t" r="r" b="b"/>
              <a:pathLst>
                <a:path w="36" h="4" extrusionOk="0">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2" name="Google Shape;252;p43"/>
            <p:cNvSpPr/>
            <p:nvPr/>
          </p:nvSpPr>
          <p:spPr>
            <a:xfrm>
              <a:off x="1074843" y="3655870"/>
              <a:ext cx="112218" cy="11882"/>
            </a:xfrm>
            <a:custGeom>
              <a:avLst/>
              <a:gdLst/>
              <a:ahLst/>
              <a:cxnLst/>
              <a:rect l="l" t="t" r="r" b="b"/>
              <a:pathLst>
                <a:path w="36" h="4" extrusionOk="0">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3" name="Google Shape;253;p43"/>
            <p:cNvSpPr/>
            <p:nvPr/>
          </p:nvSpPr>
          <p:spPr>
            <a:xfrm>
              <a:off x="1074843" y="3617583"/>
              <a:ext cx="112218" cy="13202"/>
            </a:xfrm>
            <a:custGeom>
              <a:avLst/>
              <a:gdLst/>
              <a:ahLst/>
              <a:cxnLst/>
              <a:rect l="l" t="t" r="r" b="b"/>
              <a:pathLst>
                <a:path w="36" h="4" extrusionOk="0">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4" name="Google Shape;254;p43"/>
            <p:cNvSpPr/>
            <p:nvPr/>
          </p:nvSpPr>
          <p:spPr>
            <a:xfrm>
              <a:off x="937541" y="3880306"/>
              <a:ext cx="112218" cy="1188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5" name="Google Shape;255;p43"/>
            <p:cNvSpPr/>
            <p:nvPr/>
          </p:nvSpPr>
          <p:spPr>
            <a:xfrm>
              <a:off x="937541" y="3843340"/>
              <a:ext cx="112218" cy="1188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6" name="Google Shape;256;p43"/>
            <p:cNvSpPr/>
            <p:nvPr/>
          </p:nvSpPr>
          <p:spPr>
            <a:xfrm>
              <a:off x="937541" y="3805053"/>
              <a:ext cx="112218" cy="1320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7" name="Google Shape;257;p43"/>
            <p:cNvSpPr/>
            <p:nvPr/>
          </p:nvSpPr>
          <p:spPr>
            <a:xfrm>
              <a:off x="1074843" y="3880306"/>
              <a:ext cx="112218" cy="1188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8" name="Google Shape;258;p43"/>
            <p:cNvSpPr/>
            <p:nvPr/>
          </p:nvSpPr>
          <p:spPr>
            <a:xfrm>
              <a:off x="1074843" y="3843340"/>
              <a:ext cx="112218" cy="1188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59" name="Google Shape;259;p43"/>
            <p:cNvSpPr/>
            <p:nvPr/>
          </p:nvSpPr>
          <p:spPr>
            <a:xfrm>
              <a:off x="1074843" y="3805053"/>
              <a:ext cx="112218" cy="13202"/>
            </a:xfrm>
            <a:custGeom>
              <a:avLst/>
              <a:gdLst/>
              <a:ahLst/>
              <a:cxnLst/>
              <a:rect l="l" t="t" r="r" b="b"/>
              <a:pathLst>
                <a:path w="36" h="4" extrusionOk="0">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60" name="Google Shape;260;p43"/>
            <p:cNvSpPr/>
            <p:nvPr/>
          </p:nvSpPr>
          <p:spPr>
            <a:xfrm>
              <a:off x="937541" y="3729802"/>
              <a:ext cx="249520" cy="13202"/>
            </a:xfrm>
            <a:custGeom>
              <a:avLst/>
              <a:gdLst/>
              <a:ahLst/>
              <a:cxnLst/>
              <a:rect l="l" t="t" r="r" b="b"/>
              <a:pathLst>
                <a:path w="80" h="4" extrusionOk="0">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61" name="Google Shape;261;p43"/>
            <p:cNvSpPr/>
            <p:nvPr/>
          </p:nvSpPr>
          <p:spPr>
            <a:xfrm>
              <a:off x="937541" y="3768087"/>
              <a:ext cx="249520" cy="11882"/>
            </a:xfrm>
            <a:custGeom>
              <a:avLst/>
              <a:gdLst/>
              <a:ahLst/>
              <a:cxnLst/>
              <a:rect l="l" t="t" r="r" b="b"/>
              <a:pathLst>
                <a:path w="80" h="4" extrusionOk="0">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62" name="Google Shape;262;p43"/>
            <p:cNvSpPr/>
            <p:nvPr/>
          </p:nvSpPr>
          <p:spPr>
            <a:xfrm>
              <a:off x="937541" y="3592500"/>
              <a:ext cx="112218" cy="112218"/>
            </a:xfrm>
            <a:custGeom>
              <a:avLst/>
              <a:gdLst/>
              <a:ahLst/>
              <a:cxnLst/>
              <a:rect l="l" t="t" r="r" b="b"/>
              <a:pathLst>
                <a:path w="36" h="36" extrusionOk="0">
                  <a:moveTo>
                    <a:pt x="4" y="36"/>
                  </a:moveTo>
                  <a:cubicBezTo>
                    <a:pt x="32" y="36"/>
                    <a:pt x="32" y="36"/>
                    <a:pt x="32" y="36"/>
                  </a:cubicBezTo>
                  <a:cubicBezTo>
                    <a:pt x="34" y="36"/>
                    <a:pt x="36" y="34"/>
                    <a:pt x="36" y="32"/>
                  </a:cubicBezTo>
                  <a:cubicBezTo>
                    <a:pt x="36" y="4"/>
                    <a:pt x="36" y="4"/>
                    <a:pt x="36" y="4"/>
                  </a:cubicBezTo>
                  <a:cubicBezTo>
                    <a:pt x="36" y="2"/>
                    <a:pt x="34" y="0"/>
                    <a:pt x="32" y="0"/>
                  </a:cubicBezTo>
                  <a:cubicBezTo>
                    <a:pt x="4" y="0"/>
                    <a:pt x="4" y="0"/>
                    <a:pt x="4" y="0"/>
                  </a:cubicBezTo>
                  <a:cubicBezTo>
                    <a:pt x="2" y="0"/>
                    <a:pt x="0" y="2"/>
                    <a:pt x="0" y="4"/>
                  </a:cubicBezTo>
                  <a:cubicBezTo>
                    <a:pt x="0" y="32"/>
                    <a:pt x="0" y="32"/>
                    <a:pt x="0" y="32"/>
                  </a:cubicBezTo>
                  <a:cubicBezTo>
                    <a:pt x="0" y="34"/>
                    <a:pt x="2" y="36"/>
                    <a:pt x="4" y="36"/>
                  </a:cubicBezTo>
                  <a:close/>
                  <a:moveTo>
                    <a:pt x="8" y="8"/>
                  </a:moveTo>
                  <a:cubicBezTo>
                    <a:pt x="28" y="8"/>
                    <a:pt x="28" y="8"/>
                    <a:pt x="28" y="8"/>
                  </a:cubicBezTo>
                  <a:cubicBezTo>
                    <a:pt x="28" y="28"/>
                    <a:pt x="28" y="28"/>
                    <a:pt x="28" y="28"/>
                  </a:cubicBezTo>
                  <a:cubicBezTo>
                    <a:pt x="8" y="28"/>
                    <a:pt x="8" y="28"/>
                    <a:pt x="8" y="28"/>
                  </a:cubicBezTo>
                  <a:lnTo>
                    <a:pt x="8" y="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sp>
        <p:nvSpPr>
          <p:cNvPr id="263" name="Google Shape;263;p43"/>
          <p:cNvSpPr txBox="1"/>
          <p:nvPr/>
        </p:nvSpPr>
        <p:spPr>
          <a:xfrm>
            <a:off x="3410733" y="2494551"/>
            <a:ext cx="1432800" cy="9456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0"/>
              </a:spcBef>
              <a:spcAft>
                <a:spcPts val="0"/>
              </a:spcAft>
              <a:buNone/>
            </a:pPr>
            <a:r>
              <a:rPr lang="en-GB" sz="1000" b="1">
                <a:solidFill>
                  <a:srgbClr val="7F7F7F"/>
                </a:solidFill>
                <a:latin typeface="Lato"/>
                <a:ea typeface="Lato"/>
                <a:cs typeface="Lato"/>
                <a:sym typeface="Lato"/>
              </a:rPr>
              <a:t>90% data</a:t>
            </a:r>
            <a:r>
              <a:rPr lang="en-GB" sz="1000">
                <a:solidFill>
                  <a:srgbClr val="7F7F7F"/>
                </a:solidFill>
                <a:latin typeface="Lato"/>
                <a:ea typeface="Lato"/>
                <a:cs typeface="Lato"/>
                <a:sym typeface="Lato"/>
              </a:rPr>
              <a:t> yang ada adalah </a:t>
            </a:r>
            <a:r>
              <a:rPr lang="en-GB" sz="1000" b="1">
                <a:solidFill>
                  <a:srgbClr val="7F7F7F"/>
                </a:solidFill>
                <a:latin typeface="Lato"/>
                <a:ea typeface="Lato"/>
                <a:cs typeface="Lato"/>
                <a:sym typeface="Lato"/>
              </a:rPr>
              <a:t>Categorical</a:t>
            </a:r>
            <a:endParaRPr sz="1000" b="1">
              <a:solidFill>
                <a:srgbClr val="7F7F7F"/>
              </a:solidFill>
              <a:latin typeface="Lato"/>
              <a:ea typeface="Lato"/>
              <a:cs typeface="Lato"/>
              <a:sym typeface="Lato"/>
            </a:endParaRPr>
          </a:p>
        </p:txBody>
      </p:sp>
      <p:sp>
        <p:nvSpPr>
          <p:cNvPr id="264" name="Google Shape;264;p43"/>
          <p:cNvSpPr txBox="1"/>
          <p:nvPr/>
        </p:nvSpPr>
        <p:spPr>
          <a:xfrm>
            <a:off x="6790150" y="2494551"/>
            <a:ext cx="1432800" cy="9456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0"/>
              </a:spcBef>
              <a:spcAft>
                <a:spcPts val="0"/>
              </a:spcAft>
              <a:buNone/>
            </a:pPr>
            <a:r>
              <a:rPr lang="en-GB" sz="1000" b="1">
                <a:solidFill>
                  <a:srgbClr val="7F7F7F"/>
                </a:solidFill>
                <a:latin typeface="Lato"/>
                <a:ea typeface="Lato"/>
                <a:cs typeface="Lato"/>
                <a:sym typeface="Lato"/>
              </a:rPr>
              <a:t>One-hot-encoding</a:t>
            </a:r>
            <a:r>
              <a:rPr lang="en-GB" sz="1000">
                <a:solidFill>
                  <a:srgbClr val="7F7F7F"/>
                </a:solidFill>
                <a:latin typeface="Lato"/>
                <a:ea typeface="Lato"/>
                <a:cs typeface="Lato"/>
                <a:sym typeface="Lato"/>
              </a:rPr>
              <a:t> salah satu cara untuk merubah data Categorical menjadi Numerial</a:t>
            </a:r>
            <a:endParaRPr sz="1000">
              <a:solidFill>
                <a:srgbClr val="7F7F7F"/>
              </a:solidFill>
              <a:latin typeface="Lato"/>
              <a:ea typeface="Lato"/>
              <a:cs typeface="Lato"/>
              <a:sym typeface="Lato"/>
            </a:endParaRPr>
          </a:p>
        </p:txBody>
      </p:sp>
      <p:sp>
        <p:nvSpPr>
          <p:cNvPr id="265" name="Google Shape;265;p43"/>
          <p:cNvSpPr txBox="1"/>
          <p:nvPr/>
        </p:nvSpPr>
        <p:spPr>
          <a:xfrm>
            <a:off x="5100441" y="2494551"/>
            <a:ext cx="1432800" cy="945600"/>
          </a:xfrm>
          <a:prstGeom prst="rect">
            <a:avLst/>
          </a:prstGeom>
          <a:noFill/>
          <a:ln>
            <a:noFill/>
          </a:ln>
        </p:spPr>
        <p:txBody>
          <a:bodyPr spcFirstLastPara="1" wrap="square" lIns="68575" tIns="34275" rIns="68575" bIns="34275" anchor="t" anchorCtr="0">
            <a:noAutofit/>
          </a:bodyPr>
          <a:lstStyle/>
          <a:p>
            <a:pPr marL="0" marR="0" lvl="0" indent="0" algn="ctr" rtl="0">
              <a:lnSpc>
                <a:spcPct val="115000"/>
              </a:lnSpc>
              <a:spcBef>
                <a:spcPts val="0"/>
              </a:spcBef>
              <a:spcAft>
                <a:spcPts val="0"/>
              </a:spcAft>
              <a:buNone/>
            </a:pPr>
            <a:r>
              <a:rPr lang="en-GB" sz="1000">
                <a:solidFill>
                  <a:srgbClr val="7F7F7F"/>
                </a:solidFill>
                <a:latin typeface="Lato"/>
                <a:ea typeface="Lato"/>
                <a:cs typeface="Lato"/>
                <a:sym typeface="Lato"/>
              </a:rPr>
              <a:t>Ada </a:t>
            </a:r>
            <a:r>
              <a:rPr lang="en-GB" sz="1000" b="1">
                <a:solidFill>
                  <a:srgbClr val="7F7F7F"/>
                </a:solidFill>
                <a:latin typeface="Lato"/>
                <a:ea typeface="Lato"/>
                <a:cs typeface="Lato"/>
                <a:sym typeface="Lato"/>
              </a:rPr>
              <a:t>13% data</a:t>
            </a:r>
            <a:r>
              <a:rPr lang="en-GB" sz="1000">
                <a:solidFill>
                  <a:srgbClr val="7F7F7F"/>
                </a:solidFill>
                <a:latin typeface="Lato"/>
                <a:ea typeface="Lato"/>
                <a:cs typeface="Lato"/>
                <a:sym typeface="Lato"/>
              </a:rPr>
              <a:t> dari data set yang kita punya tidak reliable dengan data lain pada satu data set yang sama</a:t>
            </a:r>
            <a:endParaRPr sz="1000">
              <a:solidFill>
                <a:srgbClr val="7F7F7F"/>
              </a:solidFill>
              <a:latin typeface="Lato"/>
              <a:ea typeface="Lato"/>
              <a:cs typeface="Lato"/>
              <a:sym typeface="Lato"/>
            </a:endParaRPr>
          </a:p>
        </p:txBody>
      </p:sp>
      <p:grpSp>
        <p:nvGrpSpPr>
          <p:cNvPr id="266" name="Google Shape;266;p43"/>
          <p:cNvGrpSpPr/>
          <p:nvPr/>
        </p:nvGrpSpPr>
        <p:grpSpPr>
          <a:xfrm>
            <a:off x="2092667" y="1824474"/>
            <a:ext cx="690149" cy="564264"/>
            <a:chOff x="8497888" y="1333500"/>
            <a:chExt cx="452438" cy="369888"/>
          </a:xfrm>
        </p:grpSpPr>
        <p:sp>
          <p:nvSpPr>
            <p:cNvPr id="267" name="Google Shape;267;p43"/>
            <p:cNvSpPr/>
            <p:nvPr/>
          </p:nvSpPr>
          <p:spPr>
            <a:xfrm>
              <a:off x="8497888" y="1333500"/>
              <a:ext cx="452438" cy="369888"/>
            </a:xfrm>
            <a:custGeom>
              <a:avLst/>
              <a:gdLst/>
              <a:ahLst/>
              <a:cxnLst/>
              <a:rect l="l" t="t" r="r" b="b"/>
              <a:pathLst>
                <a:path w="120" h="96" extrusionOk="0">
                  <a:moveTo>
                    <a:pt x="112" y="16"/>
                  </a:moveTo>
                  <a:cubicBezTo>
                    <a:pt x="59" y="16"/>
                    <a:pt x="59" y="16"/>
                    <a:pt x="59" y="16"/>
                  </a:cubicBezTo>
                  <a:cubicBezTo>
                    <a:pt x="56" y="7"/>
                    <a:pt x="56" y="7"/>
                    <a:pt x="56" y="7"/>
                  </a:cubicBezTo>
                  <a:cubicBezTo>
                    <a:pt x="56" y="3"/>
                    <a:pt x="52" y="0"/>
                    <a:pt x="48" y="0"/>
                  </a:cubicBezTo>
                  <a:cubicBezTo>
                    <a:pt x="16" y="0"/>
                    <a:pt x="16" y="0"/>
                    <a:pt x="16" y="0"/>
                  </a:cubicBezTo>
                  <a:cubicBezTo>
                    <a:pt x="12" y="0"/>
                    <a:pt x="8" y="3"/>
                    <a:pt x="8" y="7"/>
                  </a:cubicBezTo>
                  <a:cubicBezTo>
                    <a:pt x="5" y="17"/>
                    <a:pt x="5" y="17"/>
                    <a:pt x="5" y="17"/>
                  </a:cubicBezTo>
                  <a:cubicBezTo>
                    <a:pt x="2" y="18"/>
                    <a:pt x="0" y="21"/>
                    <a:pt x="0" y="24"/>
                  </a:cubicBezTo>
                  <a:cubicBezTo>
                    <a:pt x="4" y="88"/>
                    <a:pt x="4" y="88"/>
                    <a:pt x="4" y="88"/>
                  </a:cubicBezTo>
                  <a:cubicBezTo>
                    <a:pt x="4" y="92"/>
                    <a:pt x="8" y="96"/>
                    <a:pt x="12" y="96"/>
                  </a:cubicBezTo>
                  <a:cubicBezTo>
                    <a:pt x="108" y="96"/>
                    <a:pt x="108" y="96"/>
                    <a:pt x="108" y="96"/>
                  </a:cubicBezTo>
                  <a:cubicBezTo>
                    <a:pt x="112" y="96"/>
                    <a:pt x="116" y="92"/>
                    <a:pt x="116" y="88"/>
                  </a:cubicBezTo>
                  <a:cubicBezTo>
                    <a:pt x="120" y="24"/>
                    <a:pt x="120" y="24"/>
                    <a:pt x="120" y="24"/>
                  </a:cubicBezTo>
                  <a:cubicBezTo>
                    <a:pt x="120" y="20"/>
                    <a:pt x="116" y="16"/>
                    <a:pt x="112" y="16"/>
                  </a:cubicBezTo>
                  <a:close/>
                  <a:moveTo>
                    <a:pt x="16" y="9"/>
                  </a:moveTo>
                  <a:cubicBezTo>
                    <a:pt x="16" y="9"/>
                    <a:pt x="16" y="8"/>
                    <a:pt x="16" y="8"/>
                  </a:cubicBezTo>
                  <a:cubicBezTo>
                    <a:pt x="48" y="8"/>
                    <a:pt x="48" y="8"/>
                    <a:pt x="48" y="8"/>
                  </a:cubicBezTo>
                  <a:cubicBezTo>
                    <a:pt x="48" y="8"/>
                    <a:pt x="48" y="9"/>
                    <a:pt x="48" y="9"/>
                  </a:cubicBezTo>
                  <a:cubicBezTo>
                    <a:pt x="52" y="20"/>
                    <a:pt x="52" y="20"/>
                    <a:pt x="52" y="20"/>
                  </a:cubicBezTo>
                  <a:cubicBezTo>
                    <a:pt x="12" y="20"/>
                    <a:pt x="12" y="20"/>
                    <a:pt x="12" y="20"/>
                  </a:cubicBezTo>
                  <a:lnTo>
                    <a:pt x="16" y="9"/>
                  </a:lnTo>
                  <a:close/>
                  <a:moveTo>
                    <a:pt x="108" y="88"/>
                  </a:moveTo>
                  <a:cubicBezTo>
                    <a:pt x="12" y="88"/>
                    <a:pt x="12" y="88"/>
                    <a:pt x="12" y="88"/>
                  </a:cubicBezTo>
                  <a:cubicBezTo>
                    <a:pt x="8" y="24"/>
                    <a:pt x="8" y="24"/>
                    <a:pt x="8" y="24"/>
                  </a:cubicBezTo>
                  <a:cubicBezTo>
                    <a:pt x="8" y="24"/>
                    <a:pt x="8" y="24"/>
                    <a:pt x="8" y="24"/>
                  </a:cubicBezTo>
                  <a:cubicBezTo>
                    <a:pt x="56" y="24"/>
                    <a:pt x="56" y="24"/>
                    <a:pt x="56" y="24"/>
                  </a:cubicBezTo>
                  <a:cubicBezTo>
                    <a:pt x="112" y="24"/>
                    <a:pt x="112" y="24"/>
                    <a:pt x="112" y="24"/>
                  </a:cubicBezTo>
                  <a:lnTo>
                    <a:pt x="108" y="8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68" name="Google Shape;268;p43"/>
            <p:cNvSpPr/>
            <p:nvPr/>
          </p:nvSpPr>
          <p:spPr>
            <a:xfrm>
              <a:off x="8664576" y="1487488"/>
              <a:ext cx="120650" cy="123825"/>
            </a:xfrm>
            <a:custGeom>
              <a:avLst/>
              <a:gdLst/>
              <a:ahLst/>
              <a:cxnLst/>
              <a:rect l="l" t="t" r="r" b="b"/>
              <a:pathLst>
                <a:path w="32" h="32" extrusionOk="0">
                  <a:moveTo>
                    <a:pt x="4" y="12"/>
                  </a:moveTo>
                  <a:cubicBezTo>
                    <a:pt x="2" y="12"/>
                    <a:pt x="0" y="14"/>
                    <a:pt x="0" y="16"/>
                  </a:cubicBezTo>
                  <a:cubicBezTo>
                    <a:pt x="0" y="18"/>
                    <a:pt x="2" y="20"/>
                    <a:pt x="4" y="20"/>
                  </a:cubicBezTo>
                  <a:cubicBezTo>
                    <a:pt x="12" y="20"/>
                    <a:pt x="12" y="20"/>
                    <a:pt x="12" y="20"/>
                  </a:cubicBezTo>
                  <a:cubicBezTo>
                    <a:pt x="12" y="28"/>
                    <a:pt x="12" y="28"/>
                    <a:pt x="12" y="28"/>
                  </a:cubicBezTo>
                  <a:cubicBezTo>
                    <a:pt x="12" y="30"/>
                    <a:pt x="14" y="32"/>
                    <a:pt x="16" y="32"/>
                  </a:cubicBezTo>
                  <a:cubicBezTo>
                    <a:pt x="18" y="32"/>
                    <a:pt x="20" y="30"/>
                    <a:pt x="20" y="28"/>
                  </a:cubicBezTo>
                  <a:cubicBezTo>
                    <a:pt x="20" y="20"/>
                    <a:pt x="20" y="20"/>
                    <a:pt x="20" y="20"/>
                  </a:cubicBezTo>
                  <a:cubicBezTo>
                    <a:pt x="28" y="20"/>
                    <a:pt x="28" y="20"/>
                    <a:pt x="28" y="20"/>
                  </a:cubicBezTo>
                  <a:cubicBezTo>
                    <a:pt x="30" y="20"/>
                    <a:pt x="32" y="18"/>
                    <a:pt x="32" y="16"/>
                  </a:cubicBezTo>
                  <a:cubicBezTo>
                    <a:pt x="32" y="14"/>
                    <a:pt x="30" y="12"/>
                    <a:pt x="28" y="12"/>
                  </a:cubicBezTo>
                  <a:cubicBezTo>
                    <a:pt x="20" y="12"/>
                    <a:pt x="20" y="12"/>
                    <a:pt x="20" y="12"/>
                  </a:cubicBezTo>
                  <a:cubicBezTo>
                    <a:pt x="20" y="4"/>
                    <a:pt x="20" y="4"/>
                    <a:pt x="20" y="4"/>
                  </a:cubicBezTo>
                  <a:cubicBezTo>
                    <a:pt x="20" y="2"/>
                    <a:pt x="18" y="0"/>
                    <a:pt x="16" y="0"/>
                  </a:cubicBezTo>
                  <a:cubicBezTo>
                    <a:pt x="14" y="0"/>
                    <a:pt x="12" y="2"/>
                    <a:pt x="12" y="4"/>
                  </a:cubicBezTo>
                  <a:cubicBezTo>
                    <a:pt x="12" y="12"/>
                    <a:pt x="12" y="12"/>
                    <a:pt x="12" y="12"/>
                  </a:cubicBezTo>
                  <a:lnTo>
                    <a:pt x="4" y="12"/>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grpSp>
        <p:nvGrpSpPr>
          <p:cNvPr id="269" name="Google Shape;269;p43"/>
          <p:cNvGrpSpPr/>
          <p:nvPr/>
        </p:nvGrpSpPr>
        <p:grpSpPr>
          <a:xfrm>
            <a:off x="7175875" y="1795796"/>
            <a:ext cx="661081" cy="621192"/>
            <a:chOff x="5978526" y="4030663"/>
            <a:chExt cx="239713" cy="239713"/>
          </a:xfrm>
        </p:grpSpPr>
        <p:sp>
          <p:nvSpPr>
            <p:cNvPr id="270" name="Google Shape;270;p43"/>
            <p:cNvSpPr/>
            <p:nvPr/>
          </p:nvSpPr>
          <p:spPr>
            <a:xfrm>
              <a:off x="6015038" y="4056063"/>
              <a:ext cx="26988" cy="26988"/>
            </a:xfrm>
            <a:custGeom>
              <a:avLst/>
              <a:gdLst/>
              <a:ahLst/>
              <a:cxnLst/>
              <a:rect l="l" t="t" r="r" b="b"/>
              <a:pathLst>
                <a:path w="7" h="7" extrusionOk="0">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1" name="Google Shape;271;p43"/>
            <p:cNvSpPr/>
            <p:nvPr/>
          </p:nvSpPr>
          <p:spPr>
            <a:xfrm>
              <a:off x="5978526" y="4135438"/>
              <a:ext cx="28575" cy="14288"/>
            </a:xfrm>
            <a:custGeom>
              <a:avLst/>
              <a:gdLst/>
              <a:ahLst/>
              <a:cxnLst/>
              <a:rect l="l" t="t" r="r" b="b"/>
              <a:pathLst>
                <a:path w="8" h="4" extrusionOk="0">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2" name="Google Shape;272;p43"/>
            <p:cNvSpPr/>
            <p:nvPr/>
          </p:nvSpPr>
          <p:spPr>
            <a:xfrm>
              <a:off x="6188076" y="4149725"/>
              <a:ext cx="30163" cy="15875"/>
            </a:xfrm>
            <a:custGeom>
              <a:avLst/>
              <a:gdLst/>
              <a:ahLst/>
              <a:cxnLst/>
              <a:rect l="l" t="t" r="r" b="b"/>
              <a:pathLst>
                <a:path w="8" h="4" extrusionOk="0">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3" name="Google Shape;273;p43"/>
            <p:cNvSpPr/>
            <p:nvPr/>
          </p:nvSpPr>
          <p:spPr>
            <a:xfrm>
              <a:off x="6165851" y="4067175"/>
              <a:ext cx="25400" cy="26988"/>
            </a:xfrm>
            <a:custGeom>
              <a:avLst/>
              <a:gdLst/>
              <a:ahLst/>
              <a:cxnLst/>
              <a:rect l="l" t="t" r="r" b="b"/>
              <a:pathLst>
                <a:path w="7" h="7" extrusionOk="0">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4" name="Google Shape;274;p43"/>
            <p:cNvSpPr/>
            <p:nvPr/>
          </p:nvSpPr>
          <p:spPr>
            <a:xfrm>
              <a:off x="6097588" y="4030663"/>
              <a:ext cx="15875" cy="28575"/>
            </a:xfrm>
            <a:custGeom>
              <a:avLst/>
              <a:gdLst/>
              <a:ahLst/>
              <a:cxnLst/>
              <a:rect l="l" t="t" r="r" b="b"/>
              <a:pathLst>
                <a:path w="4" h="8" extrusionOk="0">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5" name="Google Shape;275;p43"/>
            <p:cNvSpPr/>
            <p:nvPr/>
          </p:nvSpPr>
          <p:spPr>
            <a:xfrm>
              <a:off x="6037263" y="4089400"/>
              <a:ext cx="120650" cy="136525"/>
            </a:xfrm>
            <a:custGeom>
              <a:avLst/>
              <a:gdLst/>
              <a:ahLst/>
              <a:cxnLst/>
              <a:rect l="l" t="t" r="r" b="b"/>
              <a:pathLst>
                <a:path w="32" h="36" extrusionOk="0">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6" name="Google Shape;276;p43"/>
            <p:cNvSpPr/>
            <p:nvPr/>
          </p:nvSpPr>
          <p:spPr>
            <a:xfrm>
              <a:off x="6067426" y="4240213"/>
              <a:ext cx="60325" cy="30163"/>
            </a:xfrm>
            <a:custGeom>
              <a:avLst/>
              <a:gdLst/>
              <a:ahLst/>
              <a:cxnLst/>
              <a:rect l="l" t="t" r="r" b="b"/>
              <a:pathLst>
                <a:path w="16" h="8" extrusionOk="0">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grpSp>
        <p:nvGrpSpPr>
          <p:cNvPr id="277" name="Google Shape;277;p43"/>
          <p:cNvGrpSpPr/>
          <p:nvPr/>
        </p:nvGrpSpPr>
        <p:grpSpPr>
          <a:xfrm>
            <a:off x="5546994" y="1821728"/>
            <a:ext cx="561878" cy="569640"/>
            <a:chOff x="3355975" y="954088"/>
            <a:chExt cx="733426" cy="661988"/>
          </a:xfrm>
        </p:grpSpPr>
        <p:sp>
          <p:nvSpPr>
            <p:cNvPr id="278" name="Google Shape;278;p43"/>
            <p:cNvSpPr/>
            <p:nvPr/>
          </p:nvSpPr>
          <p:spPr>
            <a:xfrm>
              <a:off x="3476625" y="1155700"/>
              <a:ext cx="293700" cy="18900"/>
            </a:xfrm>
            <a:prstGeom prst="rect">
              <a:avLst/>
            </a:pr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79" name="Google Shape;279;p43"/>
            <p:cNvSpPr/>
            <p:nvPr/>
          </p:nvSpPr>
          <p:spPr>
            <a:xfrm>
              <a:off x="3476625" y="1238250"/>
              <a:ext cx="236400" cy="20700"/>
            </a:xfrm>
            <a:prstGeom prst="rect">
              <a:avLst/>
            </a:pr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80" name="Google Shape;280;p43"/>
            <p:cNvSpPr/>
            <p:nvPr/>
          </p:nvSpPr>
          <p:spPr>
            <a:xfrm>
              <a:off x="3476625" y="1325563"/>
              <a:ext cx="173100" cy="20700"/>
            </a:xfrm>
            <a:prstGeom prst="rect">
              <a:avLst/>
            </a:pr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nvGrpSpPr>
            <p:cNvPr id="281" name="Google Shape;281;p43"/>
            <p:cNvGrpSpPr/>
            <p:nvPr/>
          </p:nvGrpSpPr>
          <p:grpSpPr>
            <a:xfrm>
              <a:off x="3355975" y="954088"/>
              <a:ext cx="733426" cy="661988"/>
              <a:chOff x="3355975" y="954088"/>
              <a:chExt cx="733426" cy="661988"/>
            </a:xfrm>
          </p:grpSpPr>
          <p:sp>
            <p:nvSpPr>
              <p:cNvPr id="282" name="Google Shape;282;p43"/>
              <p:cNvSpPr/>
              <p:nvPr/>
            </p:nvSpPr>
            <p:spPr>
              <a:xfrm>
                <a:off x="3355975" y="954088"/>
                <a:ext cx="534988" cy="661988"/>
              </a:xfrm>
              <a:custGeom>
                <a:avLst/>
                <a:gdLst/>
                <a:ahLst/>
                <a:cxnLst/>
                <a:rect l="l" t="t" r="r" b="b"/>
                <a:pathLst>
                  <a:path w="337" h="417" extrusionOk="0">
                    <a:moveTo>
                      <a:pt x="312" y="392"/>
                    </a:moveTo>
                    <a:lnTo>
                      <a:pt x="25" y="392"/>
                    </a:lnTo>
                    <a:lnTo>
                      <a:pt x="25" y="101"/>
                    </a:lnTo>
                    <a:lnTo>
                      <a:pt x="100" y="101"/>
                    </a:lnTo>
                    <a:lnTo>
                      <a:pt x="100" y="26"/>
                    </a:lnTo>
                    <a:lnTo>
                      <a:pt x="312" y="26"/>
                    </a:lnTo>
                    <a:lnTo>
                      <a:pt x="312" y="134"/>
                    </a:lnTo>
                    <a:lnTo>
                      <a:pt x="337" y="108"/>
                    </a:lnTo>
                    <a:lnTo>
                      <a:pt x="337" y="0"/>
                    </a:lnTo>
                    <a:lnTo>
                      <a:pt x="89" y="0"/>
                    </a:lnTo>
                    <a:lnTo>
                      <a:pt x="0" y="89"/>
                    </a:lnTo>
                    <a:lnTo>
                      <a:pt x="0" y="417"/>
                    </a:lnTo>
                    <a:lnTo>
                      <a:pt x="337" y="417"/>
                    </a:lnTo>
                    <a:lnTo>
                      <a:pt x="337" y="286"/>
                    </a:lnTo>
                    <a:lnTo>
                      <a:pt x="312" y="312"/>
                    </a:lnTo>
                    <a:lnTo>
                      <a:pt x="312" y="392"/>
                    </a:lnTo>
                    <a:close/>
                    <a:moveTo>
                      <a:pt x="37" y="88"/>
                    </a:moveTo>
                    <a:lnTo>
                      <a:pt x="88" y="37"/>
                    </a:lnTo>
                    <a:lnTo>
                      <a:pt x="88" y="88"/>
                    </a:lnTo>
                    <a:lnTo>
                      <a:pt x="37" y="88"/>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sp>
            <p:nvSpPr>
              <p:cNvPr id="283" name="Google Shape;283;p43"/>
              <p:cNvSpPr/>
              <p:nvPr/>
            </p:nvSpPr>
            <p:spPr>
              <a:xfrm>
                <a:off x="3659188" y="1069975"/>
                <a:ext cx="430213" cy="430212"/>
              </a:xfrm>
              <a:custGeom>
                <a:avLst/>
                <a:gdLst/>
                <a:ahLst/>
                <a:cxnLst/>
                <a:rect l="l" t="t" r="r" b="b"/>
                <a:pathLst>
                  <a:path w="271" h="271" extrusionOk="0">
                    <a:moveTo>
                      <a:pt x="146" y="35"/>
                    </a:moveTo>
                    <a:lnTo>
                      <a:pt x="121" y="61"/>
                    </a:lnTo>
                    <a:lnTo>
                      <a:pt x="26" y="156"/>
                    </a:lnTo>
                    <a:lnTo>
                      <a:pt x="0" y="271"/>
                    </a:lnTo>
                    <a:lnTo>
                      <a:pt x="115" y="245"/>
                    </a:lnTo>
                    <a:lnTo>
                      <a:pt x="121" y="239"/>
                    </a:lnTo>
                    <a:lnTo>
                      <a:pt x="146" y="213"/>
                    </a:lnTo>
                    <a:lnTo>
                      <a:pt x="271" y="89"/>
                    </a:lnTo>
                    <a:lnTo>
                      <a:pt x="182" y="0"/>
                    </a:lnTo>
                    <a:lnTo>
                      <a:pt x="146" y="35"/>
                    </a:lnTo>
                    <a:close/>
                    <a:moveTo>
                      <a:pt x="226" y="68"/>
                    </a:moveTo>
                    <a:lnTo>
                      <a:pt x="87" y="207"/>
                    </a:lnTo>
                    <a:lnTo>
                      <a:pt x="67" y="187"/>
                    </a:lnTo>
                    <a:lnTo>
                      <a:pt x="206" y="48"/>
                    </a:lnTo>
                    <a:lnTo>
                      <a:pt x="226" y="68"/>
                    </a:lnTo>
                    <a:close/>
                    <a:moveTo>
                      <a:pt x="61" y="181"/>
                    </a:moveTo>
                    <a:lnTo>
                      <a:pt x="43" y="163"/>
                    </a:lnTo>
                    <a:lnTo>
                      <a:pt x="182" y="24"/>
                    </a:lnTo>
                    <a:lnTo>
                      <a:pt x="199" y="42"/>
                    </a:lnTo>
                    <a:lnTo>
                      <a:pt x="61" y="181"/>
                    </a:lnTo>
                    <a:close/>
                    <a:moveTo>
                      <a:pt x="55" y="187"/>
                    </a:moveTo>
                    <a:lnTo>
                      <a:pt x="55" y="187"/>
                    </a:lnTo>
                    <a:lnTo>
                      <a:pt x="87" y="219"/>
                    </a:lnTo>
                    <a:lnTo>
                      <a:pt x="87" y="219"/>
                    </a:lnTo>
                    <a:lnTo>
                      <a:pt x="98" y="230"/>
                    </a:lnTo>
                    <a:lnTo>
                      <a:pt x="56" y="240"/>
                    </a:lnTo>
                    <a:lnTo>
                      <a:pt x="30" y="215"/>
                    </a:lnTo>
                    <a:lnTo>
                      <a:pt x="40" y="172"/>
                    </a:lnTo>
                    <a:lnTo>
                      <a:pt x="55" y="187"/>
                    </a:lnTo>
                    <a:close/>
                    <a:moveTo>
                      <a:pt x="107" y="227"/>
                    </a:moveTo>
                    <a:lnTo>
                      <a:pt x="93" y="213"/>
                    </a:lnTo>
                    <a:lnTo>
                      <a:pt x="232" y="75"/>
                    </a:lnTo>
                    <a:lnTo>
                      <a:pt x="246" y="89"/>
                    </a:lnTo>
                    <a:lnTo>
                      <a:pt x="107" y="227"/>
                    </a:lnTo>
                    <a:close/>
                  </a:path>
                </a:pathLst>
              </a:custGeom>
              <a:solidFill>
                <a:srgbClr val="069FB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2000">
                  <a:solidFill>
                    <a:srgbClr val="000000"/>
                  </a:solidFill>
                  <a:latin typeface="Calibri"/>
                  <a:ea typeface="Calibri"/>
                  <a:cs typeface="Calibri"/>
                  <a:sym typeface="Calibri"/>
                </a:endParaRPr>
              </a:p>
            </p:txBody>
          </p:sp>
        </p:grpSp>
      </p:grpSp>
      <p:sp>
        <p:nvSpPr>
          <p:cNvPr id="284" name="Google Shape;284;p43"/>
          <p:cNvSpPr txBox="1"/>
          <p:nvPr/>
        </p:nvSpPr>
        <p:spPr>
          <a:xfrm>
            <a:off x="927325" y="163222"/>
            <a:ext cx="3620400" cy="3252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sz="1600">
                <a:latin typeface="Poppins Medium"/>
                <a:ea typeface="Poppins Medium"/>
                <a:cs typeface="Poppins Medium"/>
                <a:sym typeface="Poppins Medium"/>
              </a:rPr>
              <a:t>PRE-PROCESSING</a:t>
            </a:r>
            <a:endParaRPr sz="1600">
              <a:latin typeface="Poppins Medium"/>
              <a:ea typeface="Poppins Medium"/>
              <a:cs typeface="Poppins Medium"/>
              <a:sym typeface="Poppins Medium"/>
            </a:endParaRPr>
          </a:p>
        </p:txBody>
      </p:sp>
      <p:cxnSp>
        <p:nvCxnSpPr>
          <p:cNvPr id="285" name="Google Shape;285;p43"/>
          <p:cNvCxnSpPr/>
          <p:nvPr/>
        </p:nvCxnSpPr>
        <p:spPr>
          <a:xfrm>
            <a:off x="995972" y="515536"/>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4"/>
          <p:cNvSpPr/>
          <p:nvPr/>
        </p:nvSpPr>
        <p:spPr>
          <a:xfrm rot="-5400000">
            <a:off x="-123300" y="21808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INSIGHT</a:t>
            </a:r>
            <a:endParaRPr sz="900">
              <a:solidFill>
                <a:srgbClr val="FFFFFF"/>
              </a:solidFill>
              <a:latin typeface="Poppins SemiBold"/>
              <a:ea typeface="Poppins SemiBold"/>
              <a:cs typeface="Poppins SemiBold"/>
              <a:sym typeface="Poppins SemiBold"/>
            </a:endParaRPr>
          </a:p>
        </p:txBody>
      </p:sp>
      <p:sp>
        <p:nvSpPr>
          <p:cNvPr id="291" name="Google Shape;291;p44"/>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292" name="Google Shape;292;p44"/>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Clr>
                <a:schemeClr val="dk1"/>
              </a:buClr>
              <a:buFont typeface="Arial"/>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293" name="Google Shape;293;p44"/>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294" name="Google Shape;294;p44"/>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298" name="Google Shape;298;p44"/>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grpSp>
        <p:nvGrpSpPr>
          <p:cNvPr id="299" name="Google Shape;299;p44"/>
          <p:cNvGrpSpPr/>
          <p:nvPr/>
        </p:nvGrpSpPr>
        <p:grpSpPr>
          <a:xfrm>
            <a:off x="932650" y="680975"/>
            <a:ext cx="6054900" cy="4307775"/>
            <a:chOff x="932650" y="571400"/>
            <a:chExt cx="6054900" cy="4307775"/>
          </a:xfrm>
        </p:grpSpPr>
        <p:sp>
          <p:nvSpPr>
            <p:cNvPr id="300" name="Google Shape;300;p44"/>
            <p:cNvSpPr/>
            <p:nvPr/>
          </p:nvSpPr>
          <p:spPr>
            <a:xfrm>
              <a:off x="3729758" y="1933250"/>
              <a:ext cx="2078400" cy="2593500"/>
            </a:xfrm>
            <a:prstGeom prst="rect">
              <a:avLst/>
            </a:prstGeom>
            <a:solidFill>
              <a:srgbClr val="0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4"/>
            <p:cNvSpPr/>
            <p:nvPr/>
          </p:nvSpPr>
          <p:spPr>
            <a:xfrm>
              <a:off x="1651350" y="1443700"/>
              <a:ext cx="2078400" cy="3083400"/>
            </a:xfrm>
            <a:prstGeom prst="rect">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 name="Google Shape;302;p44"/>
            <p:cNvCxnSpPr/>
            <p:nvPr/>
          </p:nvCxnSpPr>
          <p:spPr>
            <a:xfrm>
              <a:off x="1310900" y="4526925"/>
              <a:ext cx="4957200" cy="0"/>
            </a:xfrm>
            <a:prstGeom prst="straightConnector1">
              <a:avLst/>
            </a:prstGeom>
            <a:noFill/>
            <a:ln w="9525" cap="flat" cmpd="sng">
              <a:solidFill>
                <a:srgbClr val="006D7A"/>
              </a:solidFill>
              <a:prstDash val="solid"/>
              <a:round/>
              <a:headEnd type="none" w="med" len="med"/>
              <a:tailEnd type="none" w="med" len="med"/>
            </a:ln>
          </p:spPr>
        </p:cxnSp>
        <p:cxnSp>
          <p:nvCxnSpPr>
            <p:cNvPr id="303" name="Google Shape;303;p44"/>
            <p:cNvCxnSpPr/>
            <p:nvPr/>
          </p:nvCxnSpPr>
          <p:spPr>
            <a:xfrm>
              <a:off x="1307250" y="1363400"/>
              <a:ext cx="0" cy="3338700"/>
            </a:xfrm>
            <a:prstGeom prst="straightConnector1">
              <a:avLst/>
            </a:prstGeom>
            <a:noFill/>
            <a:ln w="9525" cap="flat" cmpd="sng">
              <a:solidFill>
                <a:srgbClr val="006D7A"/>
              </a:solidFill>
              <a:prstDash val="solid"/>
              <a:round/>
              <a:headEnd type="none" w="med" len="med"/>
              <a:tailEnd type="none" w="med" len="med"/>
            </a:ln>
          </p:spPr>
        </p:cxnSp>
        <p:sp>
          <p:nvSpPr>
            <p:cNvPr id="304" name="Google Shape;304;p44"/>
            <p:cNvSpPr txBox="1"/>
            <p:nvPr/>
          </p:nvSpPr>
          <p:spPr>
            <a:xfrm rot="-5400000">
              <a:off x="949350" y="790850"/>
              <a:ext cx="715800" cy="2769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600">
                  <a:solidFill>
                    <a:srgbClr val="B7B7B7"/>
                  </a:solidFill>
                  <a:latin typeface="Poppins SemiBold"/>
                  <a:ea typeface="Poppins SemiBold"/>
                  <a:cs typeface="Poppins SemiBold"/>
                  <a:sym typeface="Poppins SemiBold"/>
                </a:rPr>
                <a:t>percentage</a:t>
              </a:r>
              <a:endParaRPr sz="700">
                <a:solidFill>
                  <a:srgbClr val="B7B7B7"/>
                </a:solidFill>
                <a:latin typeface="Poppins Medium"/>
                <a:ea typeface="Poppins Medium"/>
                <a:cs typeface="Poppins Medium"/>
                <a:sym typeface="Poppins Medium"/>
              </a:endParaRPr>
            </a:p>
          </p:txBody>
        </p:sp>
        <p:sp>
          <p:nvSpPr>
            <p:cNvPr id="305" name="Google Shape;305;p44"/>
            <p:cNvSpPr txBox="1"/>
            <p:nvPr/>
          </p:nvSpPr>
          <p:spPr>
            <a:xfrm>
              <a:off x="6271750" y="4388475"/>
              <a:ext cx="715800" cy="2769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600">
                  <a:solidFill>
                    <a:srgbClr val="B7B7B7"/>
                  </a:solidFill>
                  <a:latin typeface="Poppins SemiBold"/>
                  <a:ea typeface="Poppins SemiBold"/>
                  <a:cs typeface="Poppins SemiBold"/>
                  <a:sym typeface="Poppins SemiBold"/>
                </a:rPr>
                <a:t>race</a:t>
              </a:r>
              <a:endParaRPr sz="700">
                <a:solidFill>
                  <a:srgbClr val="B7B7B7"/>
                </a:solidFill>
                <a:latin typeface="Poppins Medium"/>
                <a:ea typeface="Poppins Medium"/>
                <a:cs typeface="Poppins Medium"/>
                <a:sym typeface="Poppins Medium"/>
              </a:endParaRPr>
            </a:p>
          </p:txBody>
        </p:sp>
        <p:cxnSp>
          <p:nvCxnSpPr>
            <p:cNvPr id="306" name="Google Shape;306;p44"/>
            <p:cNvCxnSpPr/>
            <p:nvPr/>
          </p:nvCxnSpPr>
          <p:spPr>
            <a:xfrm>
              <a:off x="1223744" y="2400825"/>
              <a:ext cx="90900" cy="0"/>
            </a:xfrm>
            <a:prstGeom prst="straightConnector1">
              <a:avLst/>
            </a:prstGeom>
            <a:noFill/>
            <a:ln w="9525" cap="flat" cmpd="sng">
              <a:solidFill>
                <a:srgbClr val="006D7A"/>
              </a:solidFill>
              <a:prstDash val="solid"/>
              <a:round/>
              <a:headEnd type="none" w="med" len="med"/>
              <a:tailEnd type="none" w="med" len="med"/>
            </a:ln>
          </p:spPr>
        </p:cxnSp>
        <p:cxnSp>
          <p:nvCxnSpPr>
            <p:cNvPr id="307" name="Google Shape;307;p44"/>
            <p:cNvCxnSpPr/>
            <p:nvPr/>
          </p:nvCxnSpPr>
          <p:spPr>
            <a:xfrm>
              <a:off x="1223744" y="3105850"/>
              <a:ext cx="90900" cy="0"/>
            </a:xfrm>
            <a:prstGeom prst="straightConnector1">
              <a:avLst/>
            </a:prstGeom>
            <a:noFill/>
            <a:ln w="9525" cap="flat" cmpd="sng">
              <a:solidFill>
                <a:srgbClr val="006D7A"/>
              </a:solidFill>
              <a:prstDash val="solid"/>
              <a:round/>
              <a:headEnd type="none" w="med" len="med"/>
              <a:tailEnd type="none" w="med" len="med"/>
            </a:ln>
          </p:spPr>
        </p:cxnSp>
        <p:cxnSp>
          <p:nvCxnSpPr>
            <p:cNvPr id="308" name="Google Shape;308;p44"/>
            <p:cNvCxnSpPr/>
            <p:nvPr/>
          </p:nvCxnSpPr>
          <p:spPr>
            <a:xfrm>
              <a:off x="1223744" y="3809600"/>
              <a:ext cx="90900" cy="0"/>
            </a:xfrm>
            <a:prstGeom prst="straightConnector1">
              <a:avLst/>
            </a:prstGeom>
            <a:noFill/>
            <a:ln w="9525" cap="flat" cmpd="sng">
              <a:solidFill>
                <a:srgbClr val="006D7A"/>
              </a:solidFill>
              <a:prstDash val="solid"/>
              <a:round/>
              <a:headEnd type="none" w="med" len="med"/>
              <a:tailEnd type="none" w="med" len="med"/>
            </a:ln>
          </p:spPr>
        </p:cxnSp>
        <p:sp>
          <p:nvSpPr>
            <p:cNvPr id="309" name="Google Shape;309;p44"/>
            <p:cNvSpPr txBox="1"/>
            <p:nvPr/>
          </p:nvSpPr>
          <p:spPr>
            <a:xfrm>
              <a:off x="932650" y="1611200"/>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80</a:t>
              </a:r>
              <a:endParaRPr sz="800">
                <a:solidFill>
                  <a:srgbClr val="666666"/>
                </a:solidFill>
                <a:latin typeface="Poppins Medium"/>
                <a:ea typeface="Poppins Medium"/>
                <a:cs typeface="Poppins Medium"/>
                <a:sym typeface="Poppins Medium"/>
              </a:endParaRPr>
            </a:p>
          </p:txBody>
        </p:sp>
        <p:cxnSp>
          <p:nvCxnSpPr>
            <p:cNvPr id="310" name="Google Shape;310;p44"/>
            <p:cNvCxnSpPr/>
            <p:nvPr/>
          </p:nvCxnSpPr>
          <p:spPr>
            <a:xfrm>
              <a:off x="1223744" y="1695800"/>
              <a:ext cx="90900" cy="0"/>
            </a:xfrm>
            <a:prstGeom prst="straightConnector1">
              <a:avLst/>
            </a:prstGeom>
            <a:noFill/>
            <a:ln w="9525" cap="flat" cmpd="sng">
              <a:solidFill>
                <a:srgbClr val="006D7A"/>
              </a:solidFill>
              <a:prstDash val="solid"/>
              <a:round/>
              <a:headEnd type="none" w="med" len="med"/>
              <a:tailEnd type="none" w="med" len="med"/>
            </a:ln>
          </p:spPr>
        </p:cxnSp>
        <p:sp>
          <p:nvSpPr>
            <p:cNvPr id="311" name="Google Shape;311;p44"/>
            <p:cNvSpPr txBox="1"/>
            <p:nvPr/>
          </p:nvSpPr>
          <p:spPr>
            <a:xfrm>
              <a:off x="932650" y="2316225"/>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60</a:t>
              </a:r>
              <a:endParaRPr sz="800">
                <a:solidFill>
                  <a:srgbClr val="666666"/>
                </a:solidFill>
                <a:latin typeface="Poppins Medium"/>
                <a:ea typeface="Poppins Medium"/>
                <a:cs typeface="Poppins Medium"/>
                <a:sym typeface="Poppins Medium"/>
              </a:endParaRPr>
            </a:p>
          </p:txBody>
        </p:sp>
        <p:sp>
          <p:nvSpPr>
            <p:cNvPr id="312" name="Google Shape;312;p44"/>
            <p:cNvSpPr txBox="1"/>
            <p:nvPr/>
          </p:nvSpPr>
          <p:spPr>
            <a:xfrm>
              <a:off x="932650" y="3021250"/>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40</a:t>
              </a:r>
              <a:endParaRPr sz="800">
                <a:solidFill>
                  <a:srgbClr val="666666"/>
                </a:solidFill>
                <a:latin typeface="Poppins Medium"/>
                <a:ea typeface="Poppins Medium"/>
                <a:cs typeface="Poppins Medium"/>
                <a:sym typeface="Poppins Medium"/>
              </a:endParaRPr>
            </a:p>
          </p:txBody>
        </p:sp>
        <p:sp>
          <p:nvSpPr>
            <p:cNvPr id="313" name="Google Shape;313;p44"/>
            <p:cNvSpPr txBox="1"/>
            <p:nvPr/>
          </p:nvSpPr>
          <p:spPr>
            <a:xfrm>
              <a:off x="932650" y="3726275"/>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20</a:t>
              </a:r>
              <a:endParaRPr sz="800">
                <a:solidFill>
                  <a:srgbClr val="666666"/>
                </a:solidFill>
                <a:latin typeface="Poppins Medium"/>
                <a:ea typeface="Poppins Medium"/>
                <a:cs typeface="Poppins Medium"/>
                <a:sym typeface="Poppins Medium"/>
              </a:endParaRPr>
            </a:p>
          </p:txBody>
        </p:sp>
        <p:sp>
          <p:nvSpPr>
            <p:cNvPr id="314" name="Google Shape;314;p44"/>
            <p:cNvSpPr txBox="1"/>
            <p:nvPr/>
          </p:nvSpPr>
          <p:spPr>
            <a:xfrm>
              <a:off x="932650" y="4442325"/>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0</a:t>
              </a:r>
              <a:endParaRPr sz="800">
                <a:solidFill>
                  <a:srgbClr val="666666"/>
                </a:solidFill>
                <a:latin typeface="Poppins Medium"/>
                <a:ea typeface="Poppins Medium"/>
                <a:cs typeface="Poppins Medium"/>
                <a:sym typeface="Poppins Medium"/>
              </a:endParaRPr>
            </a:p>
          </p:txBody>
        </p:sp>
        <p:cxnSp>
          <p:nvCxnSpPr>
            <p:cNvPr id="315" name="Google Shape;315;p44"/>
            <p:cNvCxnSpPr/>
            <p:nvPr/>
          </p:nvCxnSpPr>
          <p:spPr>
            <a:xfrm>
              <a:off x="1223744" y="4526925"/>
              <a:ext cx="90900" cy="0"/>
            </a:xfrm>
            <a:prstGeom prst="straightConnector1">
              <a:avLst/>
            </a:prstGeom>
            <a:noFill/>
            <a:ln w="9525" cap="flat" cmpd="sng">
              <a:solidFill>
                <a:srgbClr val="006D7A"/>
              </a:solidFill>
              <a:prstDash val="solid"/>
              <a:round/>
              <a:headEnd type="none" w="med" len="med"/>
              <a:tailEnd type="none" w="med" len="med"/>
            </a:ln>
          </p:spPr>
        </p:cxnSp>
        <p:cxnSp>
          <p:nvCxnSpPr>
            <p:cNvPr id="316" name="Google Shape;316;p44"/>
            <p:cNvCxnSpPr/>
            <p:nvPr/>
          </p:nvCxnSpPr>
          <p:spPr>
            <a:xfrm>
              <a:off x="3729744" y="4527100"/>
              <a:ext cx="0" cy="95100"/>
            </a:xfrm>
            <a:prstGeom prst="straightConnector1">
              <a:avLst/>
            </a:prstGeom>
            <a:noFill/>
            <a:ln w="9525" cap="flat" cmpd="sng">
              <a:solidFill>
                <a:srgbClr val="006D7A"/>
              </a:solidFill>
              <a:prstDash val="solid"/>
              <a:round/>
              <a:headEnd type="none" w="med" len="med"/>
              <a:tailEnd type="none" w="med" len="med"/>
            </a:ln>
          </p:spPr>
        </p:cxnSp>
        <p:sp>
          <p:nvSpPr>
            <p:cNvPr id="317" name="Google Shape;317;p44"/>
            <p:cNvSpPr txBox="1"/>
            <p:nvPr/>
          </p:nvSpPr>
          <p:spPr>
            <a:xfrm rot="-5400000">
              <a:off x="3601350" y="4666175"/>
              <a:ext cx="256800" cy="1692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r>
                <a:rPr lang="en-GB" sz="700">
                  <a:solidFill>
                    <a:srgbClr val="666666"/>
                  </a:solidFill>
                  <a:latin typeface="Poppins SemiBold"/>
                  <a:ea typeface="Poppins SemiBold"/>
                  <a:cs typeface="Poppins SemiBold"/>
                  <a:sym typeface="Poppins SemiBold"/>
                </a:rPr>
                <a:t>0</a:t>
              </a:r>
              <a:endParaRPr sz="800">
                <a:solidFill>
                  <a:srgbClr val="666666"/>
                </a:solidFill>
                <a:latin typeface="Poppins Medium"/>
                <a:ea typeface="Poppins Medium"/>
                <a:cs typeface="Poppins Medium"/>
                <a:sym typeface="Poppins Medium"/>
              </a:endParaRPr>
            </a:p>
          </p:txBody>
        </p:sp>
        <p:sp>
          <p:nvSpPr>
            <p:cNvPr id="318" name="Google Shape;318;p44"/>
            <p:cNvSpPr txBox="1"/>
            <p:nvPr/>
          </p:nvSpPr>
          <p:spPr>
            <a:xfrm>
              <a:off x="2332650" y="1198300"/>
              <a:ext cx="715800" cy="1692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1100">
                  <a:solidFill>
                    <a:srgbClr val="B7B7B7"/>
                  </a:solidFill>
                  <a:latin typeface="Poppins SemiBold"/>
                  <a:ea typeface="Poppins SemiBold"/>
                  <a:cs typeface="Poppins SemiBold"/>
                  <a:sym typeface="Poppins SemiBold"/>
                </a:rPr>
                <a:t>87%</a:t>
              </a:r>
              <a:endParaRPr sz="1200">
                <a:solidFill>
                  <a:srgbClr val="B7B7B7"/>
                </a:solidFill>
                <a:latin typeface="Poppins Medium"/>
                <a:ea typeface="Poppins Medium"/>
                <a:cs typeface="Poppins Medium"/>
                <a:sym typeface="Poppins Medium"/>
              </a:endParaRPr>
            </a:p>
          </p:txBody>
        </p:sp>
        <p:sp>
          <p:nvSpPr>
            <p:cNvPr id="319" name="Google Shape;319;p44"/>
            <p:cNvSpPr txBox="1"/>
            <p:nvPr/>
          </p:nvSpPr>
          <p:spPr>
            <a:xfrm>
              <a:off x="4411050" y="1687675"/>
              <a:ext cx="715800" cy="1692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1100">
                  <a:solidFill>
                    <a:srgbClr val="B7B7B7"/>
                  </a:solidFill>
                  <a:latin typeface="Poppins SemiBold"/>
                  <a:ea typeface="Poppins SemiBold"/>
                  <a:cs typeface="Poppins SemiBold"/>
                  <a:sym typeface="Poppins SemiBold"/>
                </a:rPr>
                <a:t>73%</a:t>
              </a:r>
              <a:endParaRPr sz="1200">
                <a:solidFill>
                  <a:srgbClr val="B7B7B7"/>
                </a:solidFill>
                <a:latin typeface="Poppins Medium"/>
                <a:ea typeface="Poppins Medium"/>
                <a:cs typeface="Poppins Medium"/>
                <a:sym typeface="Poppins Medium"/>
              </a:endParaRPr>
            </a:p>
          </p:txBody>
        </p:sp>
      </p:grpSp>
      <p:sp>
        <p:nvSpPr>
          <p:cNvPr id="320" name="Google Shape;320;p44"/>
          <p:cNvSpPr txBox="1"/>
          <p:nvPr/>
        </p:nvSpPr>
        <p:spPr>
          <a:xfrm>
            <a:off x="1630481" y="893400"/>
            <a:ext cx="5312100" cy="3258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a:latin typeface="Poppins Medium"/>
                <a:ea typeface="Poppins Medium"/>
                <a:cs typeface="Poppins Medium"/>
                <a:sym typeface="Poppins Medium"/>
              </a:rPr>
              <a:t>PERCENTAGE INCOME &lt;= 50K BLACK RACE &amp; WHITE RACE</a:t>
            </a:r>
            <a:endParaRPr>
              <a:solidFill>
                <a:srgbClr val="000000"/>
              </a:solidFill>
              <a:latin typeface="Poppins Medium"/>
              <a:ea typeface="Poppins Medium"/>
              <a:cs typeface="Poppins Medium"/>
              <a:sym typeface="Poppins Medium"/>
            </a:endParaRPr>
          </a:p>
        </p:txBody>
      </p:sp>
      <p:grpSp>
        <p:nvGrpSpPr>
          <p:cNvPr id="321" name="Google Shape;321;p44"/>
          <p:cNvGrpSpPr/>
          <p:nvPr/>
        </p:nvGrpSpPr>
        <p:grpSpPr>
          <a:xfrm>
            <a:off x="6271757" y="1687675"/>
            <a:ext cx="668968" cy="392857"/>
            <a:chOff x="6271757" y="1687675"/>
            <a:chExt cx="668968" cy="392857"/>
          </a:xfrm>
        </p:grpSpPr>
        <p:sp>
          <p:nvSpPr>
            <p:cNvPr id="322" name="Google Shape;322;p44"/>
            <p:cNvSpPr/>
            <p:nvPr/>
          </p:nvSpPr>
          <p:spPr>
            <a:xfrm>
              <a:off x="6271757" y="1911331"/>
              <a:ext cx="172800" cy="169200"/>
            </a:xfrm>
            <a:prstGeom prst="rect">
              <a:avLst/>
            </a:prstGeom>
            <a:solidFill>
              <a:srgbClr val="0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4"/>
            <p:cNvSpPr/>
            <p:nvPr/>
          </p:nvSpPr>
          <p:spPr>
            <a:xfrm>
              <a:off x="6271757" y="1687675"/>
              <a:ext cx="172800" cy="169200"/>
            </a:xfrm>
            <a:prstGeom prst="rect">
              <a:avLst/>
            </a:pr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4"/>
            <p:cNvSpPr txBox="1"/>
            <p:nvPr/>
          </p:nvSpPr>
          <p:spPr>
            <a:xfrm>
              <a:off x="6522525" y="1687675"/>
              <a:ext cx="418200" cy="1692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700">
                  <a:solidFill>
                    <a:srgbClr val="B7B7B7"/>
                  </a:solidFill>
                  <a:latin typeface="Poppins SemiBold"/>
                  <a:ea typeface="Poppins SemiBold"/>
                  <a:cs typeface="Poppins SemiBold"/>
                  <a:sym typeface="Poppins SemiBold"/>
                </a:rPr>
                <a:t>Black</a:t>
              </a:r>
              <a:endParaRPr sz="800">
                <a:solidFill>
                  <a:srgbClr val="B7B7B7"/>
                </a:solidFill>
                <a:latin typeface="Poppins Medium"/>
                <a:ea typeface="Poppins Medium"/>
                <a:cs typeface="Poppins Medium"/>
                <a:sym typeface="Poppins Medium"/>
              </a:endParaRPr>
            </a:p>
          </p:txBody>
        </p:sp>
        <p:sp>
          <p:nvSpPr>
            <p:cNvPr id="325" name="Google Shape;325;p44"/>
            <p:cNvSpPr txBox="1"/>
            <p:nvPr/>
          </p:nvSpPr>
          <p:spPr>
            <a:xfrm>
              <a:off x="6522525" y="1911325"/>
              <a:ext cx="418200" cy="1692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700">
                  <a:solidFill>
                    <a:srgbClr val="B7B7B7"/>
                  </a:solidFill>
                  <a:latin typeface="Poppins SemiBold"/>
                  <a:ea typeface="Poppins SemiBold"/>
                  <a:cs typeface="Poppins SemiBold"/>
                  <a:sym typeface="Poppins SemiBold"/>
                </a:rPr>
                <a:t>White</a:t>
              </a:r>
              <a:endParaRPr sz="800">
                <a:solidFill>
                  <a:srgbClr val="B7B7B7"/>
                </a:solidFill>
                <a:latin typeface="Poppins Medium"/>
                <a:ea typeface="Poppins Medium"/>
                <a:cs typeface="Poppins Medium"/>
                <a:sym typeface="Poppins Medium"/>
              </a:endParaRPr>
            </a:p>
          </p:txBody>
        </p:sp>
      </p:grpSp>
      <p:sp>
        <p:nvSpPr>
          <p:cNvPr id="326" name="Google Shape;326;p44"/>
          <p:cNvSpPr txBox="1"/>
          <p:nvPr/>
        </p:nvSpPr>
        <p:spPr>
          <a:xfrm>
            <a:off x="6271750" y="2877125"/>
            <a:ext cx="2502900" cy="14469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1200">
                <a:solidFill>
                  <a:schemeClr val="dk1"/>
                </a:solidFill>
                <a:latin typeface="Poppins"/>
                <a:ea typeface="Poppins"/>
                <a:cs typeface="Poppins"/>
                <a:sym typeface="Poppins"/>
              </a:rPr>
              <a:t>Perbedaan yang signifikan antara jumlah Persentase income &lt;=50K White Race dan Black Race dari masing - masing populasi</a:t>
            </a:r>
            <a:endParaRPr sz="1100">
              <a:latin typeface="Poppins"/>
              <a:ea typeface="Poppins"/>
              <a:cs typeface="Poppins"/>
              <a:sym typeface="Poppins"/>
            </a:endParaRPr>
          </a:p>
        </p:txBody>
      </p:sp>
      <p:sp>
        <p:nvSpPr>
          <p:cNvPr id="327" name="Google Shape;327;p44"/>
          <p:cNvSpPr txBox="1"/>
          <p:nvPr/>
        </p:nvSpPr>
        <p:spPr>
          <a:xfrm>
            <a:off x="927325" y="163222"/>
            <a:ext cx="3620400" cy="3252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sz="1600">
                <a:latin typeface="Poppins Medium"/>
                <a:ea typeface="Poppins Medium"/>
                <a:cs typeface="Poppins Medium"/>
                <a:sym typeface="Poppins Medium"/>
              </a:rPr>
              <a:t>INSIGHT</a:t>
            </a:r>
            <a:endParaRPr sz="1600">
              <a:latin typeface="Poppins Medium"/>
              <a:ea typeface="Poppins Medium"/>
              <a:cs typeface="Poppins Medium"/>
              <a:sym typeface="Poppins Medium"/>
            </a:endParaRPr>
          </a:p>
        </p:txBody>
      </p:sp>
      <p:cxnSp>
        <p:nvCxnSpPr>
          <p:cNvPr id="328" name="Google Shape;328;p44"/>
          <p:cNvCxnSpPr/>
          <p:nvPr/>
        </p:nvCxnSpPr>
        <p:spPr>
          <a:xfrm>
            <a:off x="995972" y="515536"/>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5"/>
          <p:cNvSpPr/>
          <p:nvPr/>
        </p:nvSpPr>
        <p:spPr>
          <a:xfrm rot="-5400000">
            <a:off x="-123300" y="21808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INSIGHT</a:t>
            </a:r>
            <a:endParaRPr sz="900">
              <a:solidFill>
                <a:srgbClr val="FFFFFF"/>
              </a:solidFill>
              <a:latin typeface="Poppins SemiBold"/>
              <a:ea typeface="Poppins SemiBold"/>
              <a:cs typeface="Poppins SemiBold"/>
              <a:sym typeface="Poppins SemiBold"/>
            </a:endParaRPr>
          </a:p>
        </p:txBody>
      </p:sp>
      <p:sp>
        <p:nvSpPr>
          <p:cNvPr id="334" name="Google Shape;334;p45"/>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335" name="Google Shape;335;p45"/>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336" name="Google Shape;336;p45"/>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337" name="Google Shape;337;p45"/>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341" name="Google Shape;341;p45"/>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342" name="Google Shape;342;p45"/>
          <p:cNvSpPr txBox="1"/>
          <p:nvPr/>
        </p:nvSpPr>
        <p:spPr>
          <a:xfrm>
            <a:off x="927331" y="816325"/>
            <a:ext cx="5312100" cy="3258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a:latin typeface="Poppins Medium"/>
                <a:ea typeface="Poppins Medium"/>
                <a:cs typeface="Poppins Medium"/>
                <a:sym typeface="Poppins Medium"/>
              </a:rPr>
              <a:t>PERBANDINGAN INCOME TERHADAP EDUCATION</a:t>
            </a:r>
            <a:endParaRPr>
              <a:solidFill>
                <a:srgbClr val="000000"/>
              </a:solidFill>
              <a:latin typeface="Poppins Medium"/>
              <a:ea typeface="Poppins Medium"/>
              <a:cs typeface="Poppins Medium"/>
              <a:sym typeface="Poppins Medium"/>
            </a:endParaRPr>
          </a:p>
        </p:txBody>
      </p:sp>
      <p:pic>
        <p:nvPicPr>
          <p:cNvPr id="343" name="Google Shape;343;p45"/>
          <p:cNvPicPr preferRelativeResize="0"/>
          <p:nvPr/>
        </p:nvPicPr>
        <p:blipFill rotWithShape="1">
          <a:blip r:embed="rId3">
            <a:alphaModFix/>
          </a:blip>
          <a:srcRect l="8151" t="12682" r="10089" b="3823"/>
          <a:stretch/>
        </p:blipFill>
        <p:spPr>
          <a:xfrm>
            <a:off x="838575" y="1456000"/>
            <a:ext cx="7475774" cy="3054050"/>
          </a:xfrm>
          <a:prstGeom prst="rect">
            <a:avLst/>
          </a:prstGeom>
          <a:noFill/>
          <a:ln>
            <a:noFill/>
          </a:ln>
        </p:spPr>
      </p:pic>
      <p:sp>
        <p:nvSpPr>
          <p:cNvPr id="344" name="Google Shape;344;p45"/>
          <p:cNvSpPr txBox="1"/>
          <p:nvPr/>
        </p:nvSpPr>
        <p:spPr>
          <a:xfrm>
            <a:off x="5833400" y="1680425"/>
            <a:ext cx="3080100" cy="8571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1200">
                <a:solidFill>
                  <a:schemeClr val="dk1"/>
                </a:solidFill>
                <a:latin typeface="Poppins"/>
                <a:ea typeface="Poppins"/>
                <a:cs typeface="Poppins"/>
                <a:sym typeface="Poppins"/>
              </a:rPr>
              <a:t>Status pendidikan Doctor, Professor &amp; Master memiliki </a:t>
            </a:r>
            <a:r>
              <a:rPr lang="en-GB" sz="1200" b="1">
                <a:solidFill>
                  <a:schemeClr val="dk1"/>
                </a:solidFill>
                <a:latin typeface="Poppins"/>
                <a:ea typeface="Poppins"/>
                <a:cs typeface="Poppins"/>
                <a:sym typeface="Poppins"/>
              </a:rPr>
              <a:t>income yang paling tinggi</a:t>
            </a:r>
            <a:endParaRPr sz="1100" b="1">
              <a:latin typeface="Poppins"/>
              <a:ea typeface="Poppins"/>
              <a:cs typeface="Poppins"/>
              <a:sym typeface="Poppins"/>
            </a:endParaRPr>
          </a:p>
        </p:txBody>
      </p:sp>
      <p:sp>
        <p:nvSpPr>
          <p:cNvPr id="345" name="Google Shape;345;p45"/>
          <p:cNvSpPr txBox="1"/>
          <p:nvPr/>
        </p:nvSpPr>
        <p:spPr>
          <a:xfrm>
            <a:off x="927325" y="163222"/>
            <a:ext cx="3620400" cy="3252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sz="1600">
                <a:latin typeface="Poppins Medium"/>
                <a:ea typeface="Poppins Medium"/>
                <a:cs typeface="Poppins Medium"/>
                <a:sym typeface="Poppins Medium"/>
              </a:rPr>
              <a:t>INSIGHT</a:t>
            </a:r>
            <a:endParaRPr sz="1600">
              <a:latin typeface="Poppins Medium"/>
              <a:ea typeface="Poppins Medium"/>
              <a:cs typeface="Poppins Medium"/>
              <a:sym typeface="Poppins Medium"/>
            </a:endParaRPr>
          </a:p>
        </p:txBody>
      </p:sp>
      <p:cxnSp>
        <p:nvCxnSpPr>
          <p:cNvPr id="346" name="Google Shape;346;p45"/>
          <p:cNvCxnSpPr/>
          <p:nvPr/>
        </p:nvCxnSpPr>
        <p:spPr>
          <a:xfrm>
            <a:off x="995972" y="515536"/>
            <a:ext cx="634500" cy="0"/>
          </a:xfrm>
          <a:prstGeom prst="straightConnector1">
            <a:avLst/>
          </a:prstGeom>
          <a:noFill/>
          <a:ln w="9525" cap="flat" cmpd="sng">
            <a:solidFill>
              <a:srgbClr val="FFC000"/>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46"/>
          <p:cNvSpPr/>
          <p:nvPr/>
        </p:nvSpPr>
        <p:spPr>
          <a:xfrm rot="-5400000">
            <a:off x="-123300" y="21808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INSIGHT</a:t>
            </a:r>
            <a:endParaRPr sz="900">
              <a:solidFill>
                <a:srgbClr val="FFFFFF"/>
              </a:solidFill>
              <a:latin typeface="Poppins SemiBold"/>
              <a:ea typeface="Poppins SemiBold"/>
              <a:cs typeface="Poppins SemiBold"/>
              <a:sym typeface="Poppins SemiBold"/>
            </a:endParaRPr>
          </a:p>
        </p:txBody>
      </p:sp>
      <p:sp>
        <p:nvSpPr>
          <p:cNvPr id="352" name="Google Shape;352;p46"/>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353" name="Google Shape;353;p46"/>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354" name="Google Shape;354;p46"/>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355" name="Google Shape;355;p46"/>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359" name="Google Shape;359;p46"/>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360" name="Google Shape;360;p46"/>
          <p:cNvSpPr txBox="1"/>
          <p:nvPr/>
        </p:nvSpPr>
        <p:spPr>
          <a:xfrm>
            <a:off x="927331" y="816325"/>
            <a:ext cx="5312100" cy="3258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a:latin typeface="Poppins Medium"/>
                <a:ea typeface="Poppins Medium"/>
                <a:cs typeface="Poppins Medium"/>
                <a:sym typeface="Poppins Medium"/>
              </a:rPr>
              <a:t>PERBANDINGAN INCOME TERHADAP EDUCATION</a:t>
            </a:r>
            <a:endParaRPr>
              <a:solidFill>
                <a:srgbClr val="000000"/>
              </a:solidFill>
              <a:latin typeface="Poppins Medium"/>
              <a:ea typeface="Poppins Medium"/>
              <a:cs typeface="Poppins Medium"/>
              <a:sym typeface="Poppins Medium"/>
            </a:endParaRPr>
          </a:p>
        </p:txBody>
      </p:sp>
      <p:sp>
        <p:nvSpPr>
          <p:cNvPr id="361" name="Google Shape;361;p46"/>
          <p:cNvSpPr txBox="1"/>
          <p:nvPr/>
        </p:nvSpPr>
        <p:spPr>
          <a:xfrm>
            <a:off x="7254975" y="3240150"/>
            <a:ext cx="1812000" cy="1028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GB" sz="1200">
                <a:solidFill>
                  <a:schemeClr val="dk1"/>
                </a:solidFill>
                <a:latin typeface="Poppins"/>
                <a:ea typeface="Poppins"/>
                <a:cs typeface="Poppins"/>
                <a:sym typeface="Poppins"/>
              </a:rPr>
              <a:t>Pendidikan Black Race Doctorate, Professor dan Master </a:t>
            </a:r>
            <a:r>
              <a:rPr lang="en-GB" sz="1200" b="1">
                <a:solidFill>
                  <a:schemeClr val="dk1"/>
                </a:solidFill>
                <a:latin typeface="Poppins"/>
                <a:ea typeface="Poppins"/>
                <a:cs typeface="Poppins"/>
                <a:sym typeface="Poppins"/>
              </a:rPr>
              <a:t>lebih rendah</a:t>
            </a:r>
            <a:r>
              <a:rPr lang="en-GB" sz="1200">
                <a:solidFill>
                  <a:schemeClr val="dk1"/>
                </a:solidFill>
                <a:latin typeface="Poppins"/>
                <a:ea typeface="Poppins"/>
                <a:cs typeface="Poppins"/>
                <a:sym typeface="Poppins"/>
              </a:rPr>
              <a:t> dibanding White race</a:t>
            </a:r>
            <a:endParaRPr sz="1100">
              <a:latin typeface="Poppins"/>
              <a:ea typeface="Poppins"/>
              <a:cs typeface="Poppins"/>
              <a:sym typeface="Poppins"/>
            </a:endParaRPr>
          </a:p>
        </p:txBody>
      </p:sp>
      <p:sp>
        <p:nvSpPr>
          <p:cNvPr id="362" name="Google Shape;362;p46"/>
          <p:cNvSpPr txBox="1"/>
          <p:nvPr/>
        </p:nvSpPr>
        <p:spPr>
          <a:xfrm>
            <a:off x="927325" y="163222"/>
            <a:ext cx="3620400" cy="3252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sz="1600">
                <a:latin typeface="Poppins Medium"/>
                <a:ea typeface="Poppins Medium"/>
                <a:cs typeface="Poppins Medium"/>
                <a:sym typeface="Poppins Medium"/>
              </a:rPr>
              <a:t>INSIGHT</a:t>
            </a:r>
            <a:endParaRPr sz="1600">
              <a:latin typeface="Poppins Medium"/>
              <a:ea typeface="Poppins Medium"/>
              <a:cs typeface="Poppins Medium"/>
              <a:sym typeface="Poppins Medium"/>
            </a:endParaRPr>
          </a:p>
        </p:txBody>
      </p:sp>
      <p:cxnSp>
        <p:nvCxnSpPr>
          <p:cNvPr id="363" name="Google Shape;363;p46"/>
          <p:cNvCxnSpPr/>
          <p:nvPr/>
        </p:nvCxnSpPr>
        <p:spPr>
          <a:xfrm>
            <a:off x="995972" y="515536"/>
            <a:ext cx="634500" cy="0"/>
          </a:xfrm>
          <a:prstGeom prst="straightConnector1">
            <a:avLst/>
          </a:prstGeom>
          <a:noFill/>
          <a:ln w="9525" cap="flat" cmpd="sng">
            <a:solidFill>
              <a:srgbClr val="FFC000"/>
            </a:solidFill>
            <a:prstDash val="solid"/>
            <a:round/>
            <a:headEnd type="none" w="med" len="med"/>
            <a:tailEnd type="none" w="med" len="med"/>
          </a:ln>
        </p:spPr>
      </p:cxnSp>
      <p:pic>
        <p:nvPicPr>
          <p:cNvPr id="364" name="Google Shape;364;p46"/>
          <p:cNvPicPr preferRelativeResize="0"/>
          <p:nvPr/>
        </p:nvPicPr>
        <p:blipFill>
          <a:blip r:embed="rId3">
            <a:alphaModFix/>
          </a:blip>
          <a:stretch>
            <a:fillRect/>
          </a:stretch>
        </p:blipFill>
        <p:spPr>
          <a:xfrm>
            <a:off x="934500" y="1294525"/>
            <a:ext cx="6168074" cy="30363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368"/>
        <p:cNvGrpSpPr/>
        <p:nvPr/>
      </p:nvGrpSpPr>
      <p:grpSpPr>
        <a:xfrm>
          <a:off x="0" y="0"/>
          <a:ext cx="0" cy="0"/>
          <a:chOff x="0" y="0"/>
          <a:chExt cx="0" cy="0"/>
        </a:xfrm>
      </p:grpSpPr>
      <p:sp>
        <p:nvSpPr>
          <p:cNvPr id="369" name="Google Shape;369;p47"/>
          <p:cNvSpPr/>
          <p:nvPr/>
        </p:nvSpPr>
        <p:spPr>
          <a:xfrm rot="-5400000">
            <a:off x="-123300" y="2180825"/>
            <a:ext cx="1028700" cy="782100"/>
          </a:xfrm>
          <a:prstGeom prst="rect">
            <a:avLst/>
          </a:prstGeom>
          <a:solidFill>
            <a:srgbClr val="0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800">
                <a:solidFill>
                  <a:srgbClr val="FFFFFF"/>
                </a:solidFill>
                <a:latin typeface="Poppins SemiBold"/>
                <a:ea typeface="Poppins SemiBold"/>
                <a:cs typeface="Poppins SemiBold"/>
                <a:sym typeface="Poppins SemiBold"/>
              </a:rPr>
              <a:t>INSIGHT</a:t>
            </a:r>
            <a:endParaRPr sz="900">
              <a:solidFill>
                <a:srgbClr val="FFFFFF"/>
              </a:solidFill>
              <a:latin typeface="Poppins SemiBold"/>
              <a:ea typeface="Poppins SemiBold"/>
              <a:cs typeface="Poppins SemiBold"/>
              <a:sym typeface="Poppins SemiBold"/>
            </a:endParaRPr>
          </a:p>
        </p:txBody>
      </p:sp>
      <p:sp>
        <p:nvSpPr>
          <p:cNvPr id="370" name="Google Shape;370;p47"/>
          <p:cNvSpPr/>
          <p:nvPr/>
        </p:nvSpPr>
        <p:spPr>
          <a:xfrm rot="-5400000">
            <a:off x="-260850" y="260975"/>
            <a:ext cx="1028700" cy="507000"/>
          </a:xfrm>
          <a:prstGeom prst="rect">
            <a:avLst/>
          </a:prstGeom>
          <a:solidFill>
            <a:srgbClr val="F3F3F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BACKGROUND</a:t>
            </a:r>
            <a:endParaRPr sz="800">
              <a:solidFill>
                <a:srgbClr val="FFFFFF"/>
              </a:solidFill>
              <a:latin typeface="Poppins SemiBold"/>
              <a:ea typeface="Poppins SemiBold"/>
              <a:cs typeface="Poppins SemiBold"/>
              <a:sym typeface="Poppins SemiBold"/>
            </a:endParaRPr>
          </a:p>
        </p:txBody>
      </p:sp>
      <p:sp>
        <p:nvSpPr>
          <p:cNvPr id="371" name="Google Shape;371;p47"/>
          <p:cNvSpPr/>
          <p:nvPr/>
        </p:nvSpPr>
        <p:spPr>
          <a:xfrm rot="-5400000">
            <a:off x="-260850" y="1289675"/>
            <a:ext cx="1028700" cy="507000"/>
          </a:xfrm>
          <a:prstGeom prst="rect">
            <a:avLst/>
          </a:prstGeom>
          <a:solidFill>
            <a:srgbClr val="EFEFEF"/>
          </a:solid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PRE-</a:t>
            </a:r>
            <a:endParaRPr sz="700">
              <a:solidFill>
                <a:srgbClr val="FFFFFF"/>
              </a:solidFill>
              <a:latin typeface="Poppins SemiBold"/>
              <a:ea typeface="Poppins SemiBold"/>
              <a:cs typeface="Poppins SemiBold"/>
              <a:sym typeface="Poppins SemiBold"/>
            </a:endParaRPr>
          </a:p>
          <a:p>
            <a:pPr marL="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PROCESSING</a:t>
            </a:r>
            <a:endParaRPr sz="700">
              <a:solidFill>
                <a:srgbClr val="FFFFFF"/>
              </a:solidFill>
              <a:latin typeface="Poppins SemiBold"/>
              <a:ea typeface="Poppins SemiBold"/>
              <a:cs typeface="Poppins SemiBold"/>
              <a:sym typeface="Poppins SemiBold"/>
            </a:endParaRPr>
          </a:p>
        </p:txBody>
      </p:sp>
      <p:sp>
        <p:nvSpPr>
          <p:cNvPr id="372" name="Google Shape;372;p47"/>
          <p:cNvSpPr/>
          <p:nvPr/>
        </p:nvSpPr>
        <p:spPr>
          <a:xfrm rot="-5400000">
            <a:off x="-260850" y="3347075"/>
            <a:ext cx="1028700" cy="507000"/>
          </a:xfrm>
          <a:prstGeom prst="rect">
            <a:avLst/>
          </a:prstGeom>
          <a:solidFill>
            <a:srgbClr val="D9D9D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MODELING</a:t>
            </a:r>
            <a:endParaRPr sz="800">
              <a:solidFill>
                <a:srgbClr val="FFFFFF"/>
              </a:solidFill>
              <a:latin typeface="Poppins SemiBold"/>
              <a:ea typeface="Poppins SemiBold"/>
              <a:cs typeface="Poppins SemiBold"/>
              <a:sym typeface="Poppins SemiBold"/>
            </a:endParaRPr>
          </a:p>
        </p:txBody>
      </p:sp>
      <p:sp>
        <p:nvSpPr>
          <p:cNvPr id="373" name="Google Shape;373;p47"/>
          <p:cNvSpPr/>
          <p:nvPr/>
        </p:nvSpPr>
        <p:spPr>
          <a:xfrm rot="-5400000">
            <a:off x="-260850" y="4375775"/>
            <a:ext cx="1028700" cy="507000"/>
          </a:xfrm>
          <a:prstGeom prst="rect">
            <a:avLst/>
          </a:prstGeom>
          <a:solidFill>
            <a:srgbClr val="CCCCCC"/>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SUMMARY &amp;</a:t>
            </a:r>
            <a:endParaRPr sz="700">
              <a:solidFill>
                <a:srgbClr val="FFFFFF"/>
              </a:solidFill>
              <a:latin typeface="Poppins SemiBold"/>
              <a:ea typeface="Poppins SemiBold"/>
              <a:cs typeface="Poppins SemiBold"/>
              <a:sym typeface="Poppins SemiBold"/>
            </a:endParaRPr>
          </a:p>
          <a:p>
            <a:pPr marL="0" marR="0" lvl="0" indent="0" algn="ctr" rtl="0">
              <a:spcBef>
                <a:spcPts val="0"/>
              </a:spcBef>
              <a:spcAft>
                <a:spcPts val="0"/>
              </a:spcAft>
              <a:buNone/>
            </a:pPr>
            <a:r>
              <a:rPr lang="en-GB" sz="700">
                <a:solidFill>
                  <a:srgbClr val="FFFFFF"/>
                </a:solidFill>
                <a:latin typeface="Poppins SemiBold"/>
                <a:ea typeface="Poppins SemiBold"/>
                <a:cs typeface="Poppins SemiBold"/>
                <a:sym typeface="Poppins SemiBold"/>
              </a:rPr>
              <a:t>RECOMMENDATION</a:t>
            </a:r>
            <a:endParaRPr sz="700">
              <a:solidFill>
                <a:srgbClr val="FFFFFF"/>
              </a:solidFill>
              <a:latin typeface="Poppins SemiBold"/>
              <a:ea typeface="Poppins SemiBold"/>
              <a:cs typeface="Poppins SemiBold"/>
              <a:sym typeface="Poppins SemiBold"/>
            </a:endParaRPr>
          </a:p>
        </p:txBody>
      </p:sp>
      <p:sp>
        <p:nvSpPr>
          <p:cNvPr id="377" name="Google Shape;377;p47"/>
          <p:cNvSpPr txBox="1"/>
          <p:nvPr/>
        </p:nvSpPr>
        <p:spPr>
          <a:xfrm>
            <a:off x="7342650" y="571402"/>
            <a:ext cx="1648800" cy="1692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r>
              <a:rPr lang="en-GB" sz="700">
                <a:solidFill>
                  <a:srgbClr val="CCCCCC"/>
                </a:solidFill>
                <a:latin typeface="Lato"/>
                <a:ea typeface="Lato"/>
                <a:cs typeface="Lato"/>
                <a:sym typeface="Lato"/>
              </a:rPr>
              <a:t>ADULT CENSUS INCOME</a:t>
            </a:r>
            <a:endParaRPr sz="1000">
              <a:solidFill>
                <a:srgbClr val="CCCCCC"/>
              </a:solidFill>
            </a:endParaRPr>
          </a:p>
        </p:txBody>
      </p:sp>
      <p:sp>
        <p:nvSpPr>
          <p:cNvPr id="378" name="Google Shape;378;p47"/>
          <p:cNvSpPr txBox="1"/>
          <p:nvPr/>
        </p:nvSpPr>
        <p:spPr>
          <a:xfrm>
            <a:off x="927324" y="494850"/>
            <a:ext cx="6057300" cy="325800"/>
          </a:xfrm>
          <a:prstGeom prst="rect">
            <a:avLst/>
          </a:prstGeom>
          <a:noFill/>
          <a:ln>
            <a:noFill/>
          </a:ln>
        </p:spPr>
        <p:txBody>
          <a:bodyPr spcFirstLastPara="1" wrap="square" lIns="68575" tIns="34275" rIns="68575" bIns="34275" anchor="t" anchorCtr="0">
            <a:noAutofit/>
          </a:bodyPr>
          <a:lstStyle/>
          <a:p>
            <a:pPr marL="0" marR="0" lvl="0" indent="0" algn="l" rtl="0">
              <a:lnSpc>
                <a:spcPct val="110000"/>
              </a:lnSpc>
              <a:spcBef>
                <a:spcPts val="0"/>
              </a:spcBef>
              <a:spcAft>
                <a:spcPts val="0"/>
              </a:spcAft>
              <a:buNone/>
            </a:pPr>
            <a:r>
              <a:rPr lang="en-GB">
                <a:latin typeface="Poppins Medium"/>
                <a:ea typeface="Poppins Medium"/>
                <a:cs typeface="Poppins Medium"/>
                <a:sym typeface="Poppins Medium"/>
              </a:rPr>
              <a:t>PERBANDINGAN JUMLAH EDUCATION BLACK RACE &amp; WHITE RACE</a:t>
            </a:r>
            <a:endParaRPr>
              <a:solidFill>
                <a:srgbClr val="000000"/>
              </a:solidFill>
              <a:latin typeface="Poppins Medium"/>
              <a:ea typeface="Poppins Medium"/>
              <a:cs typeface="Poppins Medium"/>
              <a:sym typeface="Poppins Medium"/>
            </a:endParaRPr>
          </a:p>
        </p:txBody>
      </p:sp>
      <p:sp>
        <p:nvSpPr>
          <p:cNvPr id="379" name="Google Shape;379;p47"/>
          <p:cNvSpPr txBox="1"/>
          <p:nvPr/>
        </p:nvSpPr>
        <p:spPr>
          <a:xfrm>
            <a:off x="1730275" y="4006875"/>
            <a:ext cx="7051800" cy="5958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None/>
            </a:pPr>
            <a:r>
              <a:rPr lang="en-GB" sz="1200">
                <a:solidFill>
                  <a:schemeClr val="dk1"/>
                </a:solidFill>
                <a:latin typeface="Poppins"/>
                <a:ea typeface="Poppins"/>
                <a:cs typeface="Poppins"/>
                <a:sym typeface="Poppins"/>
              </a:rPr>
              <a:t>Jumlah Black Race yang terpelajar </a:t>
            </a:r>
            <a:r>
              <a:rPr lang="en-GB" sz="1200" b="1">
                <a:solidFill>
                  <a:schemeClr val="dk1"/>
                </a:solidFill>
                <a:latin typeface="Poppins"/>
                <a:ea typeface="Poppins"/>
                <a:cs typeface="Poppins"/>
                <a:sym typeface="Poppins"/>
              </a:rPr>
              <a:t>sangat sedikit</a:t>
            </a:r>
            <a:r>
              <a:rPr lang="en-GB" sz="1200">
                <a:solidFill>
                  <a:schemeClr val="dk1"/>
                </a:solidFill>
                <a:latin typeface="Poppins"/>
                <a:ea typeface="Poppins"/>
                <a:cs typeface="Poppins"/>
                <a:sym typeface="Poppins"/>
              </a:rPr>
              <a:t> dibandingkan White Race,</a:t>
            </a:r>
            <a:endParaRPr sz="1200">
              <a:solidFill>
                <a:schemeClr val="dk1"/>
              </a:solidFill>
              <a:latin typeface="Poppins"/>
              <a:ea typeface="Poppins"/>
              <a:cs typeface="Poppins"/>
              <a:sym typeface="Poppins"/>
            </a:endParaRPr>
          </a:p>
          <a:p>
            <a:pPr marL="0" marR="0" lvl="0" indent="0" algn="l" rtl="0">
              <a:spcBef>
                <a:spcPts val="0"/>
              </a:spcBef>
              <a:spcAft>
                <a:spcPts val="0"/>
              </a:spcAft>
              <a:buNone/>
            </a:pPr>
            <a:r>
              <a:rPr lang="en-GB" sz="1200">
                <a:solidFill>
                  <a:schemeClr val="dk1"/>
                </a:solidFill>
                <a:latin typeface="Poppins"/>
                <a:ea typeface="Poppins"/>
                <a:cs typeface="Poppins"/>
                <a:sym typeface="Poppins"/>
              </a:rPr>
              <a:t>hal ini lah yang membuat income Black Race </a:t>
            </a:r>
            <a:r>
              <a:rPr lang="en-GB" sz="1200" b="1">
                <a:solidFill>
                  <a:schemeClr val="dk1"/>
                </a:solidFill>
                <a:latin typeface="Poppins"/>
                <a:ea typeface="Poppins"/>
                <a:cs typeface="Poppins"/>
                <a:sym typeface="Poppins"/>
              </a:rPr>
              <a:t>jauh di bawah</a:t>
            </a:r>
            <a:r>
              <a:rPr lang="en-GB" sz="1200">
                <a:solidFill>
                  <a:schemeClr val="dk1"/>
                </a:solidFill>
                <a:latin typeface="Poppins"/>
                <a:ea typeface="Poppins"/>
                <a:cs typeface="Poppins"/>
                <a:sym typeface="Poppins"/>
              </a:rPr>
              <a:t> White Race</a:t>
            </a:r>
            <a:endParaRPr sz="1100">
              <a:latin typeface="Poppins"/>
              <a:ea typeface="Poppins"/>
              <a:cs typeface="Poppins"/>
              <a:sym typeface="Poppins"/>
            </a:endParaRPr>
          </a:p>
        </p:txBody>
      </p:sp>
      <p:pic>
        <p:nvPicPr>
          <p:cNvPr id="380" name="Google Shape;380;p47"/>
          <p:cNvPicPr preferRelativeResize="0"/>
          <p:nvPr/>
        </p:nvPicPr>
        <p:blipFill rotWithShape="1">
          <a:blip r:embed="rId3">
            <a:alphaModFix/>
          </a:blip>
          <a:srcRect l="3676" t="12739" r="10420"/>
          <a:stretch/>
        </p:blipFill>
        <p:spPr>
          <a:xfrm>
            <a:off x="927325" y="820650"/>
            <a:ext cx="7854624" cy="3186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672</Words>
  <Application>Microsoft Macintosh PowerPoint</Application>
  <PresentationFormat>On-screen Show (16:9)</PresentationFormat>
  <Paragraphs>173</Paragraphs>
  <Slides>13</Slides>
  <Notes>13</Notes>
  <HiddenSlides>1</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13</vt:i4>
      </vt:variant>
    </vt:vector>
  </HeadingPairs>
  <TitlesOfParts>
    <vt:vector size="23" baseType="lpstr">
      <vt:lpstr>Calibri</vt:lpstr>
      <vt:lpstr>Poppins Light</vt:lpstr>
      <vt:lpstr>Arial</vt:lpstr>
      <vt:lpstr>Lato</vt:lpstr>
      <vt:lpstr>Poppins Medium</vt:lpstr>
      <vt:lpstr>Poppins SemiBold</vt:lpstr>
      <vt:lpstr>Poppins</vt:lpstr>
      <vt:lpstr>Simple Light</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2</cp:revision>
  <dcterms:modified xsi:type="dcterms:W3CDTF">2020-11-04T05:57:37Z</dcterms:modified>
</cp:coreProperties>
</file>